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94" r:id="rId2"/>
    <p:sldId id="395" r:id="rId3"/>
    <p:sldId id="397" r:id="rId4"/>
    <p:sldId id="406" r:id="rId5"/>
    <p:sldId id="398" r:id="rId6"/>
    <p:sldId id="402" r:id="rId7"/>
    <p:sldId id="403" r:id="rId8"/>
    <p:sldId id="404" r:id="rId9"/>
    <p:sldId id="405" r:id="rId10"/>
    <p:sldId id="399" r:id="rId11"/>
    <p:sldId id="40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97"/>
    <p:restoredTop sz="65102"/>
  </p:normalViewPr>
  <p:slideViewPr>
    <p:cSldViewPr snapToGrid="0" snapToObjects="1">
      <p:cViewPr varScale="1">
        <p:scale>
          <a:sx n="123" d="100"/>
          <a:sy n="123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2B80C449-4434-EE48-9D61-C8D602F57338}">
      <dgm:prSet phldrT="[文本]" custT="1"/>
      <dgm:spPr/>
      <dgm:t>
        <a:bodyPr/>
        <a:lstStyle/>
        <a:p>
          <a:r>
            <a:rPr lang="zh-CN" altLang="en-US" sz="1400" b="1" dirty="0">
              <a:latin typeface="SimSun" panose="02010600030101010101" pitchFamily="2" charset="-122"/>
              <a:ea typeface="SimSun" panose="02010600030101010101" pitchFamily="2" charset="-122"/>
            </a:rPr>
            <a:t>客户端分片</a:t>
          </a:r>
          <a:endParaRPr lang="en-US" altLang="zh-CN" sz="1400" b="1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2846EAC1-2003-DB4B-BF03-E622520507FE}" type="parTrans" cxnId="{A3431564-F100-FD40-B5E6-F5393EDAAC89}">
      <dgm:prSet/>
      <dgm:spPr/>
      <dgm:t>
        <a:bodyPr/>
        <a:lstStyle/>
        <a:p>
          <a:endParaRPr lang="zh-CN" altLang="en-US"/>
        </a:p>
      </dgm:t>
    </dgm:pt>
    <dgm:pt modelId="{09043217-8460-6943-A856-B6AE7B919A83}" type="sibTrans" cxnId="{A3431564-F100-FD40-B5E6-F5393EDAAC89}">
      <dgm:prSet/>
      <dgm:spPr/>
      <dgm:t>
        <a:bodyPr/>
        <a:lstStyle/>
        <a:p>
          <a:endParaRPr lang="zh-CN" altLang="en-US"/>
        </a:p>
      </dgm:t>
    </dgm:pt>
    <dgm:pt modelId="{3EB14762-BE84-8E4D-89D0-1BE24F6981DE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程序设定路由规则</a:t>
          </a:r>
        </a:p>
      </dgm:t>
    </dgm:pt>
    <dgm:pt modelId="{35A2DB6F-56FE-B04A-9D8F-12BBC6A268D5}" type="parTrans" cxnId="{312BB05D-8758-A545-9F7A-F3EFB504029F}">
      <dgm:prSet/>
      <dgm:spPr/>
      <dgm:t>
        <a:bodyPr/>
        <a:lstStyle/>
        <a:p>
          <a:endParaRPr lang="zh-CN" altLang="en-US"/>
        </a:p>
      </dgm:t>
    </dgm:pt>
    <dgm:pt modelId="{8734A996-392C-904E-A1A7-ED233C5C3E65}" type="sibTrans" cxnId="{312BB05D-8758-A545-9F7A-F3EFB504029F}">
      <dgm:prSet/>
      <dgm:spPr/>
      <dgm:t>
        <a:bodyPr/>
        <a:lstStyle/>
        <a:p>
          <a:endParaRPr lang="zh-CN" altLang="en-US"/>
        </a:p>
      </dgm:t>
    </dgm:pt>
    <dgm:pt modelId="{FBF074CF-A283-984C-A2EB-A74E1DF306D0}">
      <dgm:prSet phldrT="[文本]"/>
      <dgm:spPr/>
      <dgm:t>
        <a:bodyPr/>
        <a:lstStyle/>
        <a:p>
          <a:r>
            <a:rPr lang="en" altLang="zh-CN" sz="1400" b="1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Twemproxy</a:t>
          </a:r>
          <a:endParaRPr lang="zh-CN" altLang="en-US" sz="1400" b="1" dirty="0">
            <a:solidFill>
              <a:schemeClr val="tx1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8AB90F86-EBCE-D04C-811A-63AD43FA0775}" type="parTrans" cxnId="{15E62FB8-85CC-1745-A241-14ACA0A7F37B}">
      <dgm:prSet/>
      <dgm:spPr/>
      <dgm:t>
        <a:bodyPr/>
        <a:lstStyle/>
        <a:p>
          <a:endParaRPr lang="zh-CN" altLang="en-US"/>
        </a:p>
      </dgm:t>
    </dgm:pt>
    <dgm:pt modelId="{F28318B4-682B-324E-ABAF-B29B35131EAB}" type="sibTrans" cxnId="{15E62FB8-85CC-1745-A241-14ACA0A7F37B}">
      <dgm:prSet/>
      <dgm:spPr/>
      <dgm:t>
        <a:bodyPr/>
        <a:lstStyle/>
        <a:p>
          <a:endParaRPr lang="zh-CN" altLang="en-US"/>
        </a:p>
      </dgm:t>
    </dgm:pt>
    <dgm:pt modelId="{68E04075-439A-0545-9C08-15C008CB8DD9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多了一层代理层</a:t>
          </a:r>
        </a:p>
      </dgm:t>
    </dgm:pt>
    <dgm:pt modelId="{5E8691CE-1E2F-854A-B705-B40467792A66}" type="parTrans" cxnId="{03EB5DA7-FACA-E54B-B516-FE6DE9DBECB2}">
      <dgm:prSet/>
      <dgm:spPr/>
      <dgm:t>
        <a:bodyPr/>
        <a:lstStyle/>
        <a:p>
          <a:endParaRPr lang="zh-CN" altLang="en-US"/>
        </a:p>
      </dgm:t>
    </dgm:pt>
    <dgm:pt modelId="{E86EC8AB-E8A3-B344-B25C-B1375E1CD9EC}" type="sibTrans" cxnId="{03EB5DA7-FACA-E54B-B516-FE6DE9DBECB2}">
      <dgm:prSet/>
      <dgm:spPr/>
      <dgm:t>
        <a:bodyPr/>
        <a:lstStyle/>
        <a:p>
          <a:endParaRPr lang="zh-CN" altLang="en-US"/>
        </a:p>
      </dgm:t>
    </dgm:pt>
    <dgm:pt modelId="{2B4F8049-24B2-2A49-BDA8-D41F0294C1E1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不支持平滑动态扩缩容</a:t>
          </a:r>
        </a:p>
      </dgm:t>
    </dgm:pt>
    <dgm:pt modelId="{F6A22506-3FEC-C74E-9FB1-AA407CE0A7BD}" type="parTrans" cxnId="{D929A7C2-DC32-064B-993B-EC8DB48966A8}">
      <dgm:prSet/>
      <dgm:spPr/>
      <dgm:t>
        <a:bodyPr/>
        <a:lstStyle/>
        <a:p>
          <a:endParaRPr lang="zh-CN" altLang="en-US"/>
        </a:p>
      </dgm:t>
    </dgm:pt>
    <dgm:pt modelId="{FAD93A8B-CF29-8A46-88C7-34893A89B20B}" type="sibTrans" cxnId="{D929A7C2-DC32-064B-993B-EC8DB48966A8}">
      <dgm:prSet/>
      <dgm:spPr/>
      <dgm:t>
        <a:bodyPr/>
        <a:lstStyle/>
        <a:p>
          <a:endParaRPr lang="zh-CN" altLang="en-US"/>
        </a:p>
      </dgm:t>
    </dgm:pt>
    <dgm:pt modelId="{F9EEBFAA-4ED8-0346-831F-283891B0B61F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开源产品少见</a:t>
          </a:r>
        </a:p>
      </dgm:t>
    </dgm:pt>
    <dgm:pt modelId="{C15A96A8-1081-9649-9132-CD2076AA0EC1}" type="parTrans" cxnId="{B2741505-6353-FA4A-8B5C-36D995CDAE3D}">
      <dgm:prSet/>
      <dgm:spPr/>
      <dgm:t>
        <a:bodyPr/>
        <a:lstStyle/>
        <a:p>
          <a:endParaRPr lang="zh-CN" altLang="en-US"/>
        </a:p>
      </dgm:t>
    </dgm:pt>
    <dgm:pt modelId="{0C36F469-E92D-3B40-BE1B-870BB212E2D3}" type="sibTrans" cxnId="{B2741505-6353-FA4A-8B5C-36D995CDAE3D}">
      <dgm:prSet/>
      <dgm:spPr/>
      <dgm:t>
        <a:bodyPr/>
        <a:lstStyle/>
        <a:p>
          <a:endParaRPr lang="zh-CN" altLang="en-US"/>
        </a:p>
      </dgm:t>
    </dgm:pt>
    <dgm:pt modelId="{B2730092-8E1D-C843-842F-DF1947B89028}">
      <dgm:prSet phldrT="[文本]" custT="1"/>
      <dgm:spPr/>
      <dgm:t>
        <a:bodyPr/>
        <a:lstStyle/>
        <a:p>
          <a:r>
            <a:rPr lang="en-US" altLang="zh-CN" sz="1000" dirty="0">
              <a:latin typeface="SimSun" panose="02010600030101010101" pitchFamily="2" charset="-122"/>
              <a:ea typeface="SimSun" panose="02010600030101010101" pitchFamily="2" charset="-122"/>
            </a:rPr>
            <a:t> </a:t>
          </a:r>
          <a:r>
            <a:rPr lang="zh-CN" altLang="en-US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不支持动态</a:t>
          </a:r>
          <a:r>
            <a:rPr lang="en-US" altLang="zh-CN" sz="10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sharding</a:t>
          </a:r>
          <a:endParaRPr lang="zh-CN" altLang="en-US" sz="1000" dirty="0">
            <a:solidFill>
              <a:srgbClr val="FF000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437EC7EA-A244-534B-81CD-95CF719B41A5}" type="parTrans" cxnId="{E6C9DAE5-2AFD-224F-AC7D-28DB0517EC6E}">
      <dgm:prSet/>
      <dgm:spPr/>
      <dgm:t>
        <a:bodyPr/>
        <a:lstStyle/>
        <a:p>
          <a:endParaRPr lang="zh-CN" altLang="en-US"/>
        </a:p>
      </dgm:t>
    </dgm:pt>
    <dgm:pt modelId="{B9B64F6D-582F-DD4B-B787-1D2915A276B4}" type="sibTrans" cxnId="{E6C9DAE5-2AFD-224F-AC7D-28DB0517EC6E}">
      <dgm:prSet/>
      <dgm:spPr/>
      <dgm:t>
        <a:bodyPr/>
        <a:lstStyle/>
        <a:p>
          <a:endParaRPr lang="zh-CN" altLang="en-US"/>
        </a:p>
      </dgm:t>
    </dgm:pt>
    <dgm:pt modelId="{2D009505-2AF0-9F40-A4D0-249C76B66E0A}">
      <dgm:prSet phldrT="[文本]" custT="1"/>
      <dgm:spPr/>
      <dgm:t>
        <a:bodyPr/>
        <a:lstStyle/>
        <a:p>
          <a:r>
            <a:rPr lang="en-US" altLang="zh-CN" sz="10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Twitter</a:t>
          </a:r>
          <a:r>
            <a:rPr lang="zh-CN" altLang="en-US" sz="10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开源</a:t>
          </a:r>
        </a:p>
      </dgm:t>
    </dgm:pt>
    <dgm:pt modelId="{16D48E62-8090-A449-AC1D-A3A962B3EB90}" type="parTrans" cxnId="{2F8350A9-FF19-3F43-9481-14069EB25FCB}">
      <dgm:prSet/>
      <dgm:spPr/>
      <dgm:t>
        <a:bodyPr/>
        <a:lstStyle/>
        <a:p>
          <a:endParaRPr lang="zh-CN" altLang="en-US"/>
        </a:p>
      </dgm:t>
    </dgm:pt>
    <dgm:pt modelId="{22728CF0-8650-954E-9F77-AD1C8E1E087E}" type="sibTrans" cxnId="{2F8350A9-FF19-3F43-9481-14069EB25FCB}">
      <dgm:prSet/>
      <dgm:spPr/>
      <dgm:t>
        <a:bodyPr/>
        <a:lstStyle/>
        <a:p>
          <a:endParaRPr lang="zh-CN" altLang="en-US"/>
        </a:p>
      </dgm:t>
    </dgm:pt>
    <dgm:pt modelId="{F6654C1E-6B66-3A42-87CA-FAF061DC1174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运维不友好</a:t>
          </a:r>
          <a:endParaRPr lang="zh-CN" altLang="en-US" sz="10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6FC6F3A2-EDA8-8B49-BC79-B6EF09F36345}" type="parTrans" cxnId="{62EA9224-12E4-FB49-8497-56DFFBECA547}">
      <dgm:prSet/>
      <dgm:spPr/>
      <dgm:t>
        <a:bodyPr/>
        <a:lstStyle/>
        <a:p>
          <a:endParaRPr lang="zh-CN" altLang="en-US"/>
        </a:p>
      </dgm:t>
    </dgm:pt>
    <dgm:pt modelId="{1B5B686F-2A56-C14F-96DC-651307C9BB52}" type="sibTrans" cxnId="{62EA9224-12E4-FB49-8497-56DFFBECA547}">
      <dgm:prSet/>
      <dgm:spPr/>
      <dgm:t>
        <a:bodyPr/>
        <a:lstStyle/>
        <a:p>
          <a:endParaRPr lang="zh-CN" altLang="en-US"/>
        </a:p>
      </dgm:t>
    </dgm:pt>
    <dgm:pt modelId="{C142D58E-0E0D-6C44-9A11-CD05C5E9408C}">
      <dgm:prSet phldrT="[文本]" custT="1"/>
      <dgm:spPr/>
      <dgm:t>
        <a:bodyPr/>
        <a:lstStyle/>
        <a:p>
          <a:r>
            <a:rPr lang="en-US" altLang="zh-CN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Redis Sharding: Redis Cluster</a:t>
          </a:r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出现前的常用方案</a:t>
          </a:r>
          <a:endParaRPr lang="zh-CN" altLang="en-US" sz="1000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A6CD43C1-1D5D-FE43-8F8A-5D61BBB9862E}" type="parTrans" cxnId="{FB02E1BF-2FCB-7D45-A8EA-A98BA71483E3}">
      <dgm:prSet/>
      <dgm:spPr/>
      <dgm:t>
        <a:bodyPr/>
        <a:lstStyle/>
        <a:p>
          <a:endParaRPr lang="zh-CN" altLang="en-US"/>
        </a:p>
      </dgm:t>
    </dgm:pt>
    <dgm:pt modelId="{59D49B37-B63A-8B45-B2AB-FAF34BE570D9}" type="sibTrans" cxnId="{FB02E1BF-2FCB-7D45-A8EA-A98BA71483E3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AF1E2C66-8E44-F14B-B79F-61A8110E74E4}" type="pres">
      <dgm:prSet presAssocID="{2B80C449-4434-EE48-9D61-C8D602F57338}" presName="composite" presStyleCnt="0"/>
      <dgm:spPr/>
    </dgm:pt>
    <dgm:pt modelId="{62D7B513-C3F8-5145-9F3D-872EB770E122}" type="pres">
      <dgm:prSet presAssocID="{2B80C449-4434-EE48-9D61-C8D602F57338}" presName="LShape" presStyleLbl="alignNode1" presStyleIdx="0" presStyleCnt="3"/>
      <dgm:spPr/>
    </dgm:pt>
    <dgm:pt modelId="{B9808A34-94E1-8A42-A394-FCB238C056E5}" type="pres">
      <dgm:prSet presAssocID="{2B80C449-4434-EE48-9D61-C8D602F57338}" presName="Parent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3115FE73-3236-034D-8228-32D8B67314A0}" type="pres">
      <dgm:prSet presAssocID="{2B80C449-4434-EE48-9D61-C8D602F57338}" presName="Triangle" presStyleLbl="alignNode1" presStyleIdx="1" presStyleCnt="3"/>
      <dgm:spPr/>
    </dgm:pt>
    <dgm:pt modelId="{3505351A-D1BB-3942-B838-710891FAD62D}" type="pres">
      <dgm:prSet presAssocID="{09043217-8460-6943-A856-B6AE7B919A83}" presName="sibTrans" presStyleCnt="0"/>
      <dgm:spPr/>
    </dgm:pt>
    <dgm:pt modelId="{FE4DB38B-B114-6849-9FC4-E97C99E05439}" type="pres">
      <dgm:prSet presAssocID="{09043217-8460-6943-A856-B6AE7B919A83}" presName="space" presStyleCnt="0"/>
      <dgm:spPr/>
    </dgm:pt>
    <dgm:pt modelId="{797A0FA8-8977-A040-A4FF-5EBDB1861140}" type="pres">
      <dgm:prSet presAssocID="{FBF074CF-A283-984C-A2EB-A74E1DF306D0}" presName="composite" presStyleCnt="0"/>
      <dgm:spPr/>
    </dgm:pt>
    <dgm:pt modelId="{3E84F12C-2D0A-1949-9D3B-8A3A05E1C97A}" type="pres">
      <dgm:prSet presAssocID="{FBF074CF-A283-984C-A2EB-A74E1DF306D0}" presName="LShape" presStyleLbl="alignNode1" presStyleIdx="2" presStyleCnt="3"/>
      <dgm:spPr/>
    </dgm:pt>
    <dgm:pt modelId="{5FE93408-8EA0-F84F-B4BB-B20DB1CFFA7B}" type="pres">
      <dgm:prSet presAssocID="{FBF074CF-A283-984C-A2EB-A74E1DF306D0}" presName="ParentText" presStyleLbl="revTx" presStyleIdx="1" presStyleCnt="2">
        <dgm:presLayoutVars>
          <dgm:chMax val="0"/>
          <dgm:chPref val="0"/>
          <dgm:bulletEnabled val="1"/>
        </dgm:presLayoutVars>
      </dgm:prSet>
      <dgm:spPr/>
    </dgm:pt>
  </dgm:ptLst>
  <dgm:cxnLst>
    <dgm:cxn modelId="{76301701-E6B5-BE4A-9E65-44FA811E2A77}" type="presOf" srcId="{C142D58E-0E0D-6C44-9A11-CD05C5E9408C}" destId="{B9808A34-94E1-8A42-A394-FCB238C056E5}" srcOrd="0" destOrd="1" presId="urn:microsoft.com/office/officeart/2009/3/layout/StepUpProcess"/>
    <dgm:cxn modelId="{B2741505-6353-FA4A-8B5C-36D995CDAE3D}" srcId="{2B80C449-4434-EE48-9D61-C8D602F57338}" destId="{F9EEBFAA-4ED8-0346-831F-283891B0B61F}" srcOrd="3" destOrd="0" parTransId="{C15A96A8-1081-9649-9132-CD2076AA0EC1}" sibTransId="{0C36F469-E92D-3B40-BE1B-870BB212E2D3}"/>
    <dgm:cxn modelId="{62EA9224-12E4-FB49-8497-56DFFBECA547}" srcId="{FBF074CF-A283-984C-A2EB-A74E1DF306D0}" destId="{F6654C1E-6B66-3A42-87CA-FAF061DC1174}" srcOrd="3" destOrd="0" parTransId="{6FC6F3A2-EDA8-8B49-BC79-B6EF09F36345}" sibTransId="{1B5B686F-2A56-C14F-96DC-651307C9BB52}"/>
    <dgm:cxn modelId="{44A3A525-1AEF-DD46-948A-3EB81946D524}" type="presOf" srcId="{2B4F8049-24B2-2A49-BDA8-D41F0294C1E1}" destId="{5FE93408-8EA0-F84F-B4BB-B20DB1CFFA7B}" srcOrd="0" destOrd="3" presId="urn:microsoft.com/office/officeart/2009/3/layout/StepUpProcess"/>
    <dgm:cxn modelId="{0DFC994A-1368-A34C-99D0-BABCF65950BE}" type="presOf" srcId="{F6654C1E-6B66-3A42-87CA-FAF061DC1174}" destId="{5FE93408-8EA0-F84F-B4BB-B20DB1CFFA7B}" srcOrd="0" destOrd="4" presId="urn:microsoft.com/office/officeart/2009/3/layout/StepUpProcess"/>
    <dgm:cxn modelId="{C4EECC52-B40C-CE41-9D3C-7020BB3D13A3}" type="presOf" srcId="{2D009505-2AF0-9F40-A4D0-249C76B66E0A}" destId="{5FE93408-8EA0-F84F-B4BB-B20DB1CFFA7B}" srcOrd="0" destOrd="1" presId="urn:microsoft.com/office/officeart/2009/3/layout/StepUpProcess"/>
    <dgm:cxn modelId="{8523715C-226F-2F46-ADC9-2C915ED08B49}" type="presOf" srcId="{F9EEBFAA-4ED8-0346-831F-283891B0B61F}" destId="{B9808A34-94E1-8A42-A394-FCB238C056E5}" srcOrd="0" destOrd="4" presId="urn:microsoft.com/office/officeart/2009/3/layout/StepUpProcess"/>
    <dgm:cxn modelId="{312BB05D-8758-A545-9F7A-F3EFB504029F}" srcId="{2B80C449-4434-EE48-9D61-C8D602F57338}" destId="{3EB14762-BE84-8E4D-89D0-1BE24F6981DE}" srcOrd="1" destOrd="0" parTransId="{35A2DB6F-56FE-B04A-9D8F-12BBC6A268D5}" sibTransId="{8734A996-392C-904E-A1A7-ED233C5C3E65}"/>
    <dgm:cxn modelId="{A3431564-F100-FD40-B5E6-F5393EDAAC89}" srcId="{D787195B-A30B-5040-B190-8470A786FF00}" destId="{2B80C449-4434-EE48-9D61-C8D602F57338}" srcOrd="0" destOrd="0" parTransId="{2846EAC1-2003-DB4B-BF03-E622520507FE}" sibTransId="{09043217-8460-6943-A856-B6AE7B919A83}"/>
    <dgm:cxn modelId="{F680376B-4E1D-594B-B66B-470B7221E4ED}" type="presOf" srcId="{B2730092-8E1D-C843-842F-DF1947B89028}" destId="{B9808A34-94E1-8A42-A394-FCB238C056E5}" srcOrd="0" destOrd="3" presId="urn:microsoft.com/office/officeart/2009/3/layout/StepUpProcess"/>
    <dgm:cxn modelId="{3E8DBF99-4D3D-D540-B020-F9739B690BDE}" type="presOf" srcId="{2B80C449-4434-EE48-9D61-C8D602F57338}" destId="{B9808A34-94E1-8A42-A394-FCB238C056E5}" srcOrd="0" destOrd="0" presId="urn:microsoft.com/office/officeart/2009/3/layout/StepUpProcess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03EB5DA7-FACA-E54B-B516-FE6DE9DBECB2}" srcId="{FBF074CF-A283-984C-A2EB-A74E1DF306D0}" destId="{68E04075-439A-0545-9C08-15C008CB8DD9}" srcOrd="1" destOrd="0" parTransId="{5E8691CE-1E2F-854A-B705-B40467792A66}" sibTransId="{E86EC8AB-E8A3-B344-B25C-B1375E1CD9EC}"/>
    <dgm:cxn modelId="{2F8350A9-FF19-3F43-9481-14069EB25FCB}" srcId="{FBF074CF-A283-984C-A2EB-A74E1DF306D0}" destId="{2D009505-2AF0-9F40-A4D0-249C76B66E0A}" srcOrd="0" destOrd="0" parTransId="{16D48E62-8090-A449-AC1D-A3A962B3EB90}" sibTransId="{22728CF0-8650-954E-9F77-AD1C8E1E087E}"/>
    <dgm:cxn modelId="{FBC40AAC-9BB6-6F45-8959-0D3343F01296}" type="presOf" srcId="{68E04075-439A-0545-9C08-15C008CB8DD9}" destId="{5FE93408-8EA0-F84F-B4BB-B20DB1CFFA7B}" srcOrd="0" destOrd="2" presId="urn:microsoft.com/office/officeart/2009/3/layout/StepUpProcess"/>
    <dgm:cxn modelId="{3640D8B4-2D42-934C-90AC-83315C32C9B0}" type="presOf" srcId="{3EB14762-BE84-8E4D-89D0-1BE24F6981DE}" destId="{B9808A34-94E1-8A42-A394-FCB238C056E5}" srcOrd="0" destOrd="2" presId="urn:microsoft.com/office/officeart/2009/3/layout/StepUpProcess"/>
    <dgm:cxn modelId="{15E62FB8-85CC-1745-A241-14ACA0A7F37B}" srcId="{D787195B-A30B-5040-B190-8470A786FF00}" destId="{FBF074CF-A283-984C-A2EB-A74E1DF306D0}" srcOrd="1" destOrd="0" parTransId="{8AB90F86-EBCE-D04C-811A-63AD43FA0775}" sibTransId="{F28318B4-682B-324E-ABAF-B29B35131EAB}"/>
    <dgm:cxn modelId="{FB02E1BF-2FCB-7D45-A8EA-A98BA71483E3}" srcId="{2B80C449-4434-EE48-9D61-C8D602F57338}" destId="{C142D58E-0E0D-6C44-9A11-CD05C5E9408C}" srcOrd="0" destOrd="0" parTransId="{A6CD43C1-1D5D-FE43-8F8A-5D61BBB9862E}" sibTransId="{59D49B37-B63A-8B45-B2AB-FAF34BE570D9}"/>
    <dgm:cxn modelId="{D929A7C2-DC32-064B-993B-EC8DB48966A8}" srcId="{FBF074CF-A283-984C-A2EB-A74E1DF306D0}" destId="{2B4F8049-24B2-2A49-BDA8-D41F0294C1E1}" srcOrd="2" destOrd="0" parTransId="{F6A22506-3FEC-C74E-9FB1-AA407CE0A7BD}" sibTransId="{FAD93A8B-CF29-8A46-88C7-34893A89B20B}"/>
    <dgm:cxn modelId="{E6C9DAE5-2AFD-224F-AC7D-28DB0517EC6E}" srcId="{2B80C449-4434-EE48-9D61-C8D602F57338}" destId="{B2730092-8E1D-C843-842F-DF1947B89028}" srcOrd="2" destOrd="0" parTransId="{437EC7EA-A244-534B-81CD-95CF719B41A5}" sibTransId="{B9B64F6D-582F-DD4B-B787-1D2915A276B4}"/>
    <dgm:cxn modelId="{B8F179EC-5B6A-8442-A376-EC6DA1D33938}" type="presOf" srcId="{FBF074CF-A283-984C-A2EB-A74E1DF306D0}" destId="{5FE93408-8EA0-F84F-B4BB-B20DB1CFFA7B}" srcOrd="0" destOrd="0" presId="urn:microsoft.com/office/officeart/2009/3/layout/StepUpProcess"/>
    <dgm:cxn modelId="{7598BE43-8A8F-D047-BA63-44098AD7F0AB}" type="presParOf" srcId="{933AEDFC-61E1-3449-92E8-8F74A9B8891E}" destId="{AF1E2C66-8E44-F14B-B79F-61A8110E74E4}" srcOrd="0" destOrd="0" presId="urn:microsoft.com/office/officeart/2009/3/layout/StepUpProcess"/>
    <dgm:cxn modelId="{AE75249F-BEEE-4742-BF59-728E5B1A940C}" type="presParOf" srcId="{AF1E2C66-8E44-F14B-B79F-61A8110E74E4}" destId="{62D7B513-C3F8-5145-9F3D-872EB770E122}" srcOrd="0" destOrd="0" presId="urn:microsoft.com/office/officeart/2009/3/layout/StepUpProcess"/>
    <dgm:cxn modelId="{C47C7846-2123-9F44-B806-0C1B43AA692C}" type="presParOf" srcId="{AF1E2C66-8E44-F14B-B79F-61A8110E74E4}" destId="{B9808A34-94E1-8A42-A394-FCB238C056E5}" srcOrd="1" destOrd="0" presId="urn:microsoft.com/office/officeart/2009/3/layout/StepUpProcess"/>
    <dgm:cxn modelId="{21383684-085C-4A4C-81B3-D5DA1041470B}" type="presParOf" srcId="{AF1E2C66-8E44-F14B-B79F-61A8110E74E4}" destId="{3115FE73-3236-034D-8228-32D8B67314A0}" srcOrd="2" destOrd="0" presId="urn:microsoft.com/office/officeart/2009/3/layout/StepUpProcess"/>
    <dgm:cxn modelId="{CC788EDF-BCEA-C449-920D-18B79E0B7573}" type="presParOf" srcId="{933AEDFC-61E1-3449-92E8-8F74A9B8891E}" destId="{3505351A-D1BB-3942-B838-710891FAD62D}" srcOrd="1" destOrd="0" presId="urn:microsoft.com/office/officeart/2009/3/layout/StepUpProcess"/>
    <dgm:cxn modelId="{ED1D9BC0-F86D-3042-966C-0C73629BC49B}" type="presParOf" srcId="{3505351A-D1BB-3942-B838-710891FAD62D}" destId="{FE4DB38B-B114-6849-9FC4-E97C99E05439}" srcOrd="0" destOrd="0" presId="urn:microsoft.com/office/officeart/2009/3/layout/StepUpProcess"/>
    <dgm:cxn modelId="{D59BF99F-DC61-AF4F-98A8-31F93287A2EA}" type="presParOf" srcId="{933AEDFC-61E1-3449-92E8-8F74A9B8891E}" destId="{797A0FA8-8977-A040-A4FF-5EBDB1861140}" srcOrd="2" destOrd="0" presId="urn:microsoft.com/office/officeart/2009/3/layout/StepUpProcess"/>
    <dgm:cxn modelId="{83045AD8-334A-1444-AC08-97301D955600}" type="presParOf" srcId="{797A0FA8-8977-A040-A4FF-5EBDB1861140}" destId="{3E84F12C-2D0A-1949-9D3B-8A3A05E1C97A}" srcOrd="0" destOrd="0" presId="urn:microsoft.com/office/officeart/2009/3/layout/StepUpProcess"/>
    <dgm:cxn modelId="{F59A5748-705F-D04A-8E0B-24BB14A1F1BB}" type="presParOf" srcId="{797A0FA8-8977-A040-A4FF-5EBDB1861140}" destId="{5FE93408-8EA0-F84F-B4BB-B20DB1CFFA7B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/>
      <dgm:spPr/>
      <dgm:t>
        <a:bodyPr/>
        <a:lstStyle/>
        <a:p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Redis </a:t>
          </a:r>
          <a:r>
            <a:rPr lang="en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A91D1352-EB88-CE4A-9768-0F4DF4D2A47B}">
      <dgm:prSet phldrT="[文本]" custT="1"/>
      <dgm:spPr/>
      <dgm:t>
        <a:bodyPr/>
        <a:lstStyle/>
        <a:p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监控、通知、自动故障转移、配置提供者</a:t>
          </a:r>
        </a:p>
      </dgm:t>
    </dgm:pt>
    <dgm:pt modelId="{89F66372-4CE8-F24B-AD38-B771D5C32799}" type="parTrans" cxnId="{D2FD32C8-6F4B-6942-B2D7-1750C2DCE2E8}">
      <dgm:prSet/>
      <dgm:spPr/>
      <dgm:t>
        <a:bodyPr/>
        <a:lstStyle/>
        <a:p>
          <a:endParaRPr lang="zh-CN" altLang="en-US"/>
        </a:p>
      </dgm:t>
    </dgm:pt>
    <dgm:pt modelId="{29E28874-530C-9849-BF98-B3A466B7EB05}" type="sibTrans" cxnId="{D2FD32C8-6F4B-6942-B2D7-1750C2DCE2E8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原生高可用解决方案</a:t>
          </a:r>
          <a:endParaRPr lang="zh-CN" altLang="en-US" sz="10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41A663F6-B773-AC4D-9183-9ECB80056443}">
      <dgm:prSet phldrT="[文本]" custT="1"/>
      <dgm:spPr/>
      <dgm:t>
        <a:bodyPr/>
        <a:lstStyle/>
        <a:p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集成在</a:t>
          </a:r>
          <a:r>
            <a:rPr lang="en" sz="1000" b="0" i="0" dirty="0">
              <a:latin typeface="SimSun" panose="02010600030101010101" pitchFamily="2" charset="-122"/>
              <a:ea typeface="SimSun" panose="02010600030101010101" pitchFamily="2" charset="-122"/>
            </a:rPr>
            <a:t>redis2.4</a:t>
          </a:r>
          <a:r>
            <a:rPr lang="zh-CN" altLang="en-US" sz="1000" b="0" i="0" dirty="0">
              <a:latin typeface="SimSun" panose="02010600030101010101" pitchFamily="2" charset="-122"/>
              <a:ea typeface="SimSun" panose="02010600030101010101" pitchFamily="2" charset="-122"/>
            </a:rPr>
            <a:t>之后的版本</a:t>
          </a:r>
          <a:endParaRPr lang="zh-CN" altLang="en-US" sz="1000" b="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DC21FA73-F72E-2B45-9EE3-DC67360E321C}" type="parTrans" cxnId="{3483DAB1-F272-C641-BDA7-3B5058B3F973}">
      <dgm:prSet/>
      <dgm:spPr/>
      <dgm:t>
        <a:bodyPr/>
        <a:lstStyle/>
        <a:p>
          <a:endParaRPr lang="zh-CN" altLang="en-US"/>
        </a:p>
      </dgm:t>
    </dgm:pt>
    <dgm:pt modelId="{22829F17-686E-6145-B6B4-7C163943165D}" type="sibTrans" cxnId="{3483DAB1-F272-C641-BDA7-3B5058B3F973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3DA50A58-B7CF-AF4B-91CD-3760322E8560}" type="presOf" srcId="{A91D1352-EB88-CE4A-9768-0F4DF4D2A47B}" destId="{24E724BE-5205-874F-9DB0-F1A161EE1F4E}" srcOrd="0" destOrd="2" presId="urn:microsoft.com/office/officeart/2009/3/layout/StepUpProcess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3483DAB1-F272-C641-BDA7-3B5058B3F973}" srcId="{6D8BA9B2-E9EC-2444-8DB6-B2A1880C230A}" destId="{41A663F6-B773-AC4D-9183-9ECB80056443}" srcOrd="2" destOrd="0" parTransId="{DC21FA73-F72E-2B45-9EE3-DC67360E321C}" sibTransId="{22829F17-686E-6145-B6B4-7C163943165D}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D2FD32C8-6F4B-6942-B2D7-1750C2DCE2E8}" srcId="{6D8BA9B2-E9EC-2444-8DB6-B2A1880C230A}" destId="{A91D1352-EB88-CE4A-9768-0F4DF4D2A47B}" srcOrd="1" destOrd="0" parTransId="{89F66372-4CE8-F24B-AD38-B771D5C32799}" sibTransId="{29E28874-530C-9849-BF98-B3A466B7EB05}"/>
    <dgm:cxn modelId="{44D73EDC-3DE3-B44A-9747-A18A782287F0}" type="presOf" srcId="{41A663F6-B773-AC4D-9183-9ECB80056443}" destId="{24E724BE-5205-874F-9DB0-F1A161EE1F4E}" srcOrd="0" destOrd="3" presId="urn:microsoft.com/office/officeart/2009/3/layout/StepUpProcess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/>
      <dgm:spPr/>
      <dgm:t>
        <a:bodyPr/>
        <a:lstStyle/>
        <a:p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Codis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兼容</a:t>
          </a:r>
          <a:r>
            <a:rPr lang="en" altLang="zh-CN" sz="1000" dirty="0">
              <a:latin typeface="SimSun" panose="02010600030101010101" pitchFamily="2" charset="-122"/>
              <a:ea typeface="SimSun" panose="02010600030101010101" pitchFamily="2" charset="-122"/>
            </a:rPr>
            <a:t>Twemproxy</a:t>
          </a:r>
          <a:endParaRPr lang="zh-CN" altLang="en-US" sz="10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1196219C-2B28-F240-B54C-C2F6A2B86501}">
      <dgm:prSet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支持平滑动态扩缩容</a:t>
          </a:r>
        </a:p>
      </dgm:t>
    </dgm:pt>
    <dgm:pt modelId="{40CD1ADA-A04C-3346-8A73-A5BC7D097BA4}" type="parTrans" cxnId="{D716BCD5-953E-9940-B255-29558E668B63}">
      <dgm:prSet/>
      <dgm:spPr/>
      <dgm:t>
        <a:bodyPr/>
        <a:lstStyle/>
        <a:p>
          <a:endParaRPr lang="zh-CN" altLang="en-US"/>
        </a:p>
      </dgm:t>
    </dgm:pt>
    <dgm:pt modelId="{EE35AA37-6486-0C4F-9371-6FB971A4DAB2}" type="sibTrans" cxnId="{D716BCD5-953E-9940-B255-29558E668B63}">
      <dgm:prSet/>
      <dgm:spPr/>
      <dgm:t>
        <a:bodyPr/>
        <a:lstStyle/>
        <a:p>
          <a:endParaRPr lang="zh-CN" altLang="en-US"/>
        </a:p>
      </dgm:t>
    </dgm:pt>
    <dgm:pt modelId="{8CE34F0F-4D16-1545-82B3-FEC7878FF9AE}">
      <dgm:prSet custT="1"/>
      <dgm:spPr/>
      <dgm:t>
        <a:bodyPr/>
        <a:lstStyle/>
        <a:p>
          <a:r>
            <a:rPr lang="zh-CN" altLang="en-US" sz="10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完善的运维工具</a:t>
          </a:r>
        </a:p>
      </dgm:t>
    </dgm:pt>
    <dgm:pt modelId="{11FCA4C5-3472-AA4D-90CD-3E45B50185B3}" type="parTrans" cxnId="{891D1F8F-39C8-D94C-A26F-AC7E797255C5}">
      <dgm:prSet/>
      <dgm:spPr/>
      <dgm:t>
        <a:bodyPr/>
        <a:lstStyle/>
        <a:p>
          <a:endParaRPr lang="zh-CN" altLang="en-US"/>
        </a:p>
      </dgm:t>
    </dgm:pt>
    <dgm:pt modelId="{A791AB51-16CA-564B-8D42-0E21A943F63C}" type="sibTrans" cxnId="{891D1F8F-39C8-D94C-A26F-AC7E797255C5}">
      <dgm:prSet/>
      <dgm:spPr/>
      <dgm:t>
        <a:bodyPr/>
        <a:lstStyle/>
        <a:p>
          <a:endParaRPr lang="zh-CN" altLang="en-US"/>
        </a:p>
      </dgm:t>
    </dgm:pt>
    <dgm:pt modelId="{0C56C3DA-D845-4F4A-A2AD-DD2E87C13DA8}">
      <dgm:prSet custT="1"/>
      <dgm:spPr/>
      <dgm:t>
        <a:bodyPr/>
        <a:lstStyle/>
        <a:p>
          <a:r>
            <a:rPr lang="zh-CN" altLang="en-US" sz="1000" dirty="0">
              <a:latin typeface="SimSun" panose="02010600030101010101" pitchFamily="2" charset="-122"/>
              <a:ea typeface="SimSun" panose="02010600030101010101" pitchFamily="2" charset="-122"/>
            </a:rPr>
            <a:t>已包含</a:t>
          </a:r>
          <a:r>
            <a:rPr lang="en" altLang="zh-CN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zh-CN" altLang="en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的</a:t>
          </a:r>
          <a:r>
            <a:rPr lang="zh-CN" altLang="en-US" sz="1000" b="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功能</a:t>
          </a:r>
          <a:endParaRPr lang="zh-CN" altLang="en-US" sz="1000" dirty="0">
            <a:latin typeface="SimSun" panose="02010600030101010101" pitchFamily="2" charset="-122"/>
            <a:ea typeface="SimSun" panose="02010600030101010101" pitchFamily="2" charset="-122"/>
          </a:endParaRPr>
        </a:p>
      </dgm:t>
    </dgm:pt>
    <dgm:pt modelId="{9EE25E7B-2397-CE44-A8C0-7EF80088B389}" type="parTrans" cxnId="{5AECFDDA-807C-8740-826D-2AAF825EC3B2}">
      <dgm:prSet/>
      <dgm:spPr/>
      <dgm:t>
        <a:bodyPr/>
        <a:lstStyle/>
        <a:p>
          <a:endParaRPr lang="zh-CN" altLang="en-US"/>
        </a:p>
      </dgm:t>
    </dgm:pt>
    <dgm:pt modelId="{05215EB0-D94E-8645-8CE5-B82D1CB10FC2}" type="sibTrans" cxnId="{5AECFDDA-807C-8740-826D-2AAF825EC3B2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747A0E15-45A1-C84B-BE30-F18CBE7A79A6}" type="presOf" srcId="{0C56C3DA-D845-4F4A-A2AD-DD2E87C13DA8}" destId="{24E724BE-5205-874F-9DB0-F1A161EE1F4E}" srcOrd="0" destOrd="4" presId="urn:microsoft.com/office/officeart/2009/3/layout/StepUpProcess"/>
    <dgm:cxn modelId="{33F8A831-9233-1646-8A3E-5FC0291ADD4F}" type="presOf" srcId="{8CE34F0F-4D16-1545-82B3-FEC7878FF9AE}" destId="{24E724BE-5205-874F-9DB0-F1A161EE1F4E}" srcOrd="0" destOrd="3" presId="urn:microsoft.com/office/officeart/2009/3/layout/StepUpProcess"/>
    <dgm:cxn modelId="{891D1F8F-39C8-D94C-A26F-AC7E797255C5}" srcId="{6D8BA9B2-E9EC-2444-8DB6-B2A1880C230A}" destId="{8CE34F0F-4D16-1545-82B3-FEC7878FF9AE}" srcOrd="2" destOrd="0" parTransId="{11FCA4C5-3472-AA4D-90CD-3E45B50185B3}" sibTransId="{A791AB51-16CA-564B-8D42-0E21A943F63C}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D716BCD5-953E-9940-B255-29558E668B63}" srcId="{6D8BA9B2-E9EC-2444-8DB6-B2A1880C230A}" destId="{1196219C-2B28-F240-B54C-C2F6A2B86501}" srcOrd="1" destOrd="0" parTransId="{40CD1ADA-A04C-3346-8A73-A5BC7D097BA4}" sibTransId="{EE35AA37-6486-0C4F-9371-6FB971A4DAB2}"/>
    <dgm:cxn modelId="{5AECFDDA-807C-8740-826D-2AAF825EC3B2}" srcId="{6D8BA9B2-E9EC-2444-8DB6-B2A1880C230A}" destId="{0C56C3DA-D845-4F4A-A2AD-DD2E87C13DA8}" srcOrd="3" destOrd="0" parTransId="{9EE25E7B-2397-CE44-A8C0-7EF80088B389}" sibTransId="{05215EB0-D94E-8645-8CE5-B82D1CB10FC2}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684A0BFF-E470-2547-A7FC-393DD223FDB8}" type="presOf" srcId="{1196219C-2B28-F240-B54C-C2F6A2B86501}" destId="{24E724BE-5205-874F-9DB0-F1A161EE1F4E}" srcOrd="0" destOrd="2" presId="urn:microsoft.com/office/officeart/2009/3/layout/StepUpProcess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787195B-A30B-5040-B190-8470A786FF00}" type="doc">
      <dgm:prSet loTypeId="urn:microsoft.com/office/officeart/2009/3/layout/StepUp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6D8BA9B2-E9EC-2444-8DB6-B2A1880C230A}">
      <dgm:prSet phldrT="[文本]" custT="1"/>
      <dgm:spPr/>
      <dgm:t>
        <a:bodyPr/>
        <a:lstStyle/>
        <a:p>
          <a:r>
            <a:rPr lang="zh-CN" altLang="en-US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官方</a:t>
          </a:r>
          <a:r>
            <a:rPr lang="en-US" altLang="zh-CN" sz="1400" b="1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Cluster</a:t>
          </a:r>
          <a:endParaRPr lang="zh-CN" altLang="en-US" sz="1400" b="1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1A0D830C-CC47-F04D-B637-47FB620F4944}" type="par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18E6DCC9-0BAD-0242-B467-6C1452BA45E1}" type="sibTrans" cxnId="{E1EC52E1-C345-FC4A-AE88-498E95412567}">
      <dgm:prSet/>
      <dgm:spPr/>
      <dgm:t>
        <a:bodyPr/>
        <a:lstStyle/>
        <a:p>
          <a:endParaRPr lang="zh-CN" altLang="en-US"/>
        </a:p>
      </dgm:t>
    </dgm:pt>
    <dgm:pt modelId="{E9A7DEAF-BC19-3C4E-BED0-5D72B185932D}">
      <dgm:prSet phldrT="[文本]"/>
      <dgm:spPr/>
      <dgm:t>
        <a:bodyPr/>
        <a:lstStyle/>
        <a:p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数据分片</a:t>
          </a:r>
          <a:endParaRPr lang="zh-CN" altLang="en-US" sz="900" b="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gm:t>
    </dgm:pt>
    <dgm:pt modelId="{53557AC5-BC42-E54C-A931-F6AC59F85541}" type="par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C89FBF65-CF74-944F-8EF7-21A202AC6971}" type="sibTrans" cxnId="{4DDEAE91-E584-EC43-BC87-51FA3617B943}">
      <dgm:prSet/>
      <dgm:spPr/>
      <dgm:t>
        <a:bodyPr/>
        <a:lstStyle/>
        <a:p>
          <a:endParaRPr lang="zh-CN" altLang="en-US"/>
        </a:p>
      </dgm:t>
    </dgm:pt>
    <dgm:pt modelId="{F7CC4F70-74D4-A244-A428-974307CA5DF6}">
      <dgm:prSet/>
      <dgm:spPr/>
      <dgm:t>
        <a:bodyPr/>
        <a:lstStyle/>
        <a:p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去中心化</a:t>
          </a:r>
        </a:p>
      </dgm:t>
    </dgm:pt>
    <dgm:pt modelId="{74562674-0D50-5347-9459-F7FACC982DBE}" type="parTrans" cxnId="{6851B7B9-E167-EB4C-9255-267F159F1E18}">
      <dgm:prSet/>
      <dgm:spPr/>
      <dgm:t>
        <a:bodyPr/>
        <a:lstStyle/>
        <a:p>
          <a:endParaRPr lang="zh-CN" altLang="en-US"/>
        </a:p>
      </dgm:t>
    </dgm:pt>
    <dgm:pt modelId="{DEBA684A-5BB5-AF4F-A071-5DB379D78A88}" type="sibTrans" cxnId="{6851B7B9-E167-EB4C-9255-267F159F1E18}">
      <dgm:prSet/>
      <dgm:spPr/>
      <dgm:t>
        <a:bodyPr/>
        <a:lstStyle/>
        <a:p>
          <a:endParaRPr lang="zh-CN" altLang="en-US"/>
        </a:p>
      </dgm:t>
    </dgm:pt>
    <dgm:pt modelId="{4B478904-E791-C64F-AFD2-3928AD910329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高可用</a:t>
          </a:r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：自动主从切换</a:t>
          </a:r>
        </a:p>
      </dgm:t>
    </dgm:pt>
    <dgm:pt modelId="{C4C5C8E0-1E10-3241-BBB4-EF114F401A0B}" type="parTrans" cxnId="{19A76D24-FE9E-7645-B91B-7BF7390ED03B}">
      <dgm:prSet/>
      <dgm:spPr/>
      <dgm:t>
        <a:bodyPr/>
        <a:lstStyle/>
        <a:p>
          <a:endParaRPr lang="zh-CN" altLang="en-US"/>
        </a:p>
      </dgm:t>
    </dgm:pt>
    <dgm:pt modelId="{830574B1-AD1C-A945-AB50-96EB79BADF29}" type="sibTrans" cxnId="{19A76D24-FE9E-7645-B91B-7BF7390ED03B}">
      <dgm:prSet/>
      <dgm:spPr/>
      <dgm:t>
        <a:bodyPr/>
        <a:lstStyle/>
        <a:p>
          <a:endParaRPr lang="zh-CN" altLang="en-US"/>
        </a:p>
      </dgm:t>
    </dgm:pt>
    <dgm:pt modelId="{247B62C8-2879-0249-900A-13800103EEB2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高性能</a:t>
          </a:r>
          <a:r>
            <a:rPr lang="zh-CN" altLang="en-US" sz="900" dirty="0">
              <a:latin typeface="SimSun" panose="02010600030101010101" pitchFamily="2" charset="-122"/>
              <a:ea typeface="SimSun" panose="02010600030101010101" pitchFamily="2" charset="-122"/>
            </a:rPr>
            <a:t>：读写分离</a:t>
          </a:r>
        </a:p>
      </dgm:t>
    </dgm:pt>
    <dgm:pt modelId="{6D414B85-459F-C248-AD6C-0D6A041FFEA7}" type="parTrans" cxnId="{DF0AC399-453F-BF42-81FF-E01307604E82}">
      <dgm:prSet/>
      <dgm:spPr/>
      <dgm:t>
        <a:bodyPr/>
        <a:lstStyle/>
        <a:p>
          <a:endParaRPr lang="zh-CN" altLang="en-US"/>
        </a:p>
      </dgm:t>
    </dgm:pt>
    <dgm:pt modelId="{36237484-0821-FB41-A249-9FC625B552A2}" type="sibTrans" cxnId="{DF0AC399-453F-BF42-81FF-E01307604E82}">
      <dgm:prSet/>
      <dgm:spPr/>
      <dgm:t>
        <a:bodyPr/>
        <a:lstStyle/>
        <a:p>
          <a:endParaRPr lang="zh-CN" altLang="en-US"/>
        </a:p>
      </dgm:t>
    </dgm:pt>
    <dgm:pt modelId="{BAADF6FF-0B2F-9648-8F83-053F19E523A1}">
      <dgm:prSet/>
      <dgm:spPr/>
      <dgm:t>
        <a:bodyPr/>
        <a:lstStyle/>
        <a:p>
          <a:r>
            <a:rPr lang="zh-CN" altLang="en-US" sz="9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可扩展性：</a:t>
          </a:r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自动扩锁容</a:t>
          </a:r>
        </a:p>
      </dgm:t>
    </dgm:pt>
    <dgm:pt modelId="{018FD9D6-5B3B-B649-87A8-DFE52AA66F88}" type="parTrans" cxnId="{B89BE15A-AD5D-2847-BB00-8EDAD08A71D1}">
      <dgm:prSet/>
      <dgm:spPr/>
      <dgm:t>
        <a:bodyPr/>
        <a:lstStyle/>
        <a:p>
          <a:endParaRPr lang="zh-CN" altLang="en-US"/>
        </a:p>
      </dgm:t>
    </dgm:pt>
    <dgm:pt modelId="{22B41161-35E0-014D-83E6-E5F000D5847E}" type="sibTrans" cxnId="{B89BE15A-AD5D-2847-BB00-8EDAD08A71D1}">
      <dgm:prSet/>
      <dgm:spPr/>
      <dgm:t>
        <a:bodyPr/>
        <a:lstStyle/>
        <a:p>
          <a:endParaRPr lang="zh-CN" altLang="en-US"/>
        </a:p>
      </dgm:t>
    </dgm:pt>
    <dgm:pt modelId="{54B3D48D-A2D0-D447-84A0-631FF84A504F}">
      <dgm:prSet/>
      <dgm:spPr/>
      <dgm:t>
        <a:bodyPr/>
        <a:lstStyle/>
        <a:p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集成在 </a:t>
          </a:r>
          <a:r>
            <a:rPr lang="en-US" altLang="zh-CN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3.0 </a:t>
          </a:r>
          <a:r>
            <a:rPr lang="zh-CN" altLang="en-US" sz="9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以上版本</a:t>
          </a:r>
        </a:p>
      </dgm:t>
    </dgm:pt>
    <dgm:pt modelId="{65360B5C-F71E-8947-A075-7CC144300971}" type="parTrans" cxnId="{0D2CA877-0E7D-5443-B0AA-279FD14B1B57}">
      <dgm:prSet/>
      <dgm:spPr/>
      <dgm:t>
        <a:bodyPr/>
        <a:lstStyle/>
        <a:p>
          <a:endParaRPr lang="zh-CN" altLang="en-US"/>
        </a:p>
      </dgm:t>
    </dgm:pt>
    <dgm:pt modelId="{0AB765FB-1F9D-9D42-BFD9-37FFF8FACE76}" type="sibTrans" cxnId="{0D2CA877-0E7D-5443-B0AA-279FD14B1B57}">
      <dgm:prSet/>
      <dgm:spPr/>
      <dgm:t>
        <a:bodyPr/>
        <a:lstStyle/>
        <a:p>
          <a:endParaRPr lang="zh-CN" altLang="en-US"/>
        </a:p>
      </dgm:t>
    </dgm:pt>
    <dgm:pt modelId="{933AEDFC-61E1-3449-92E8-8F74A9B8891E}" type="pres">
      <dgm:prSet presAssocID="{D787195B-A30B-5040-B190-8470A786FF00}" presName="rootnode" presStyleCnt="0">
        <dgm:presLayoutVars>
          <dgm:chMax/>
          <dgm:chPref/>
          <dgm:dir/>
          <dgm:animLvl val="lvl"/>
        </dgm:presLayoutVars>
      </dgm:prSet>
      <dgm:spPr/>
    </dgm:pt>
    <dgm:pt modelId="{1A6D501C-33D8-9A46-9EFF-A860C9B2BC91}" type="pres">
      <dgm:prSet presAssocID="{6D8BA9B2-E9EC-2444-8DB6-B2A1880C230A}" presName="composite" presStyleCnt="0"/>
      <dgm:spPr/>
    </dgm:pt>
    <dgm:pt modelId="{B67D52E2-E443-7A4D-AE42-C84D4CD53762}" type="pres">
      <dgm:prSet presAssocID="{6D8BA9B2-E9EC-2444-8DB6-B2A1880C230A}" presName="LShape" presStyleLbl="alignNode1" presStyleIdx="0" presStyleCnt="1"/>
      <dgm:spPr/>
    </dgm:pt>
    <dgm:pt modelId="{24E724BE-5205-874F-9DB0-F1A161EE1F4E}" type="pres">
      <dgm:prSet presAssocID="{6D8BA9B2-E9EC-2444-8DB6-B2A1880C230A}" presName="ParentText" presStyleLbl="revTx" presStyleIdx="0" presStyleCnt="1">
        <dgm:presLayoutVars>
          <dgm:chMax val="0"/>
          <dgm:chPref val="0"/>
          <dgm:bulletEnabled val="1"/>
        </dgm:presLayoutVars>
      </dgm:prSet>
      <dgm:spPr/>
    </dgm:pt>
  </dgm:ptLst>
  <dgm:cxnLst>
    <dgm:cxn modelId="{A8F79C07-51A2-514C-A558-1652D088D3F0}" type="presOf" srcId="{6D8BA9B2-E9EC-2444-8DB6-B2A1880C230A}" destId="{24E724BE-5205-874F-9DB0-F1A161EE1F4E}" srcOrd="0" destOrd="0" presId="urn:microsoft.com/office/officeart/2009/3/layout/StepUpProcess"/>
    <dgm:cxn modelId="{19A76D24-FE9E-7645-B91B-7BF7390ED03B}" srcId="{6D8BA9B2-E9EC-2444-8DB6-B2A1880C230A}" destId="{4B478904-E791-C64F-AFD2-3928AD910329}" srcOrd="2" destOrd="0" parTransId="{C4C5C8E0-1E10-3241-BBB4-EF114F401A0B}" sibTransId="{830574B1-AD1C-A945-AB50-96EB79BADF29}"/>
    <dgm:cxn modelId="{83779A3D-2DCA-8447-A087-A323B819AED4}" type="presOf" srcId="{54B3D48D-A2D0-D447-84A0-631FF84A504F}" destId="{24E724BE-5205-874F-9DB0-F1A161EE1F4E}" srcOrd="0" destOrd="6" presId="urn:microsoft.com/office/officeart/2009/3/layout/StepUpProcess"/>
    <dgm:cxn modelId="{B89BE15A-AD5D-2847-BB00-8EDAD08A71D1}" srcId="{6D8BA9B2-E9EC-2444-8DB6-B2A1880C230A}" destId="{BAADF6FF-0B2F-9648-8F83-053F19E523A1}" srcOrd="4" destOrd="0" parTransId="{018FD9D6-5B3B-B649-87A8-DFE52AA66F88}" sibTransId="{22B41161-35E0-014D-83E6-E5F000D5847E}"/>
    <dgm:cxn modelId="{97317868-7C66-A14E-AE8F-BA8DC6F51D8F}" type="presOf" srcId="{F7CC4F70-74D4-A244-A428-974307CA5DF6}" destId="{24E724BE-5205-874F-9DB0-F1A161EE1F4E}" srcOrd="0" destOrd="2" presId="urn:microsoft.com/office/officeart/2009/3/layout/StepUpProcess"/>
    <dgm:cxn modelId="{0D2CA877-0E7D-5443-B0AA-279FD14B1B57}" srcId="{6D8BA9B2-E9EC-2444-8DB6-B2A1880C230A}" destId="{54B3D48D-A2D0-D447-84A0-631FF84A504F}" srcOrd="5" destOrd="0" parTransId="{65360B5C-F71E-8947-A075-7CC144300971}" sibTransId="{0AB765FB-1F9D-9D42-BFD9-37FFF8FACE76}"/>
    <dgm:cxn modelId="{4DDEAE91-E584-EC43-BC87-51FA3617B943}" srcId="{6D8BA9B2-E9EC-2444-8DB6-B2A1880C230A}" destId="{E9A7DEAF-BC19-3C4E-BED0-5D72B185932D}" srcOrd="0" destOrd="0" parTransId="{53557AC5-BC42-E54C-A931-F6AC59F85541}" sibTransId="{C89FBF65-CF74-944F-8EF7-21A202AC6971}"/>
    <dgm:cxn modelId="{DF0AC399-453F-BF42-81FF-E01307604E82}" srcId="{6D8BA9B2-E9EC-2444-8DB6-B2A1880C230A}" destId="{247B62C8-2879-0249-900A-13800103EEB2}" srcOrd="3" destOrd="0" parTransId="{6D414B85-459F-C248-AD6C-0D6A041FFEA7}" sibTransId="{36237484-0821-FB41-A249-9FC625B552A2}"/>
    <dgm:cxn modelId="{8387BD9A-54C0-8843-BBC4-FAE555AD115D}" type="presOf" srcId="{D787195B-A30B-5040-B190-8470A786FF00}" destId="{933AEDFC-61E1-3449-92E8-8F74A9B8891E}" srcOrd="0" destOrd="0" presId="urn:microsoft.com/office/officeart/2009/3/layout/StepUpProcess"/>
    <dgm:cxn modelId="{C9813AB0-EE21-7440-BE53-81241CA60031}" type="presOf" srcId="{247B62C8-2879-0249-900A-13800103EEB2}" destId="{24E724BE-5205-874F-9DB0-F1A161EE1F4E}" srcOrd="0" destOrd="4" presId="urn:microsoft.com/office/officeart/2009/3/layout/StepUpProcess"/>
    <dgm:cxn modelId="{6851B7B9-E167-EB4C-9255-267F159F1E18}" srcId="{6D8BA9B2-E9EC-2444-8DB6-B2A1880C230A}" destId="{F7CC4F70-74D4-A244-A428-974307CA5DF6}" srcOrd="1" destOrd="0" parTransId="{74562674-0D50-5347-9459-F7FACC982DBE}" sibTransId="{DEBA684A-5BB5-AF4F-A071-5DB379D78A88}"/>
    <dgm:cxn modelId="{94D008BA-3AB3-344D-A3A4-56A7FDEA9D9D}" type="presOf" srcId="{E9A7DEAF-BC19-3C4E-BED0-5D72B185932D}" destId="{24E724BE-5205-874F-9DB0-F1A161EE1F4E}" srcOrd="0" destOrd="1" presId="urn:microsoft.com/office/officeart/2009/3/layout/StepUpProcess"/>
    <dgm:cxn modelId="{602B18E0-A21C-6643-B261-A0C5939A09C7}" type="presOf" srcId="{4B478904-E791-C64F-AFD2-3928AD910329}" destId="{24E724BE-5205-874F-9DB0-F1A161EE1F4E}" srcOrd="0" destOrd="3" presId="urn:microsoft.com/office/officeart/2009/3/layout/StepUpProcess"/>
    <dgm:cxn modelId="{E1EC52E1-C345-FC4A-AE88-498E95412567}" srcId="{D787195B-A30B-5040-B190-8470A786FF00}" destId="{6D8BA9B2-E9EC-2444-8DB6-B2A1880C230A}" srcOrd="0" destOrd="0" parTransId="{1A0D830C-CC47-F04D-B637-47FB620F4944}" sibTransId="{18E6DCC9-0BAD-0242-B467-6C1452BA45E1}"/>
    <dgm:cxn modelId="{4721E2F9-83E5-704B-953B-815535B45A95}" type="presOf" srcId="{BAADF6FF-0B2F-9648-8F83-053F19E523A1}" destId="{24E724BE-5205-874F-9DB0-F1A161EE1F4E}" srcOrd="0" destOrd="5" presId="urn:microsoft.com/office/officeart/2009/3/layout/StepUpProcess"/>
    <dgm:cxn modelId="{515D5217-CFB7-504E-9988-A9843E73F6E0}" type="presParOf" srcId="{933AEDFC-61E1-3449-92E8-8F74A9B8891E}" destId="{1A6D501C-33D8-9A46-9EFF-A860C9B2BC91}" srcOrd="0" destOrd="0" presId="urn:microsoft.com/office/officeart/2009/3/layout/StepUpProcess"/>
    <dgm:cxn modelId="{BB070E14-DF25-694B-87D1-16549D3FE332}" type="presParOf" srcId="{1A6D501C-33D8-9A46-9EFF-A860C9B2BC91}" destId="{B67D52E2-E443-7A4D-AE42-C84D4CD53762}" srcOrd="0" destOrd="0" presId="urn:microsoft.com/office/officeart/2009/3/layout/StepUpProcess"/>
    <dgm:cxn modelId="{2B2B7D6A-3171-8B4E-9E86-23154EF2D59D}" type="presParOf" srcId="{1A6D501C-33D8-9A46-9EFF-A860C9B2BC91}" destId="{24E724BE-5205-874F-9DB0-F1A161EE1F4E}" srcOrd="1" destOrd="0" presId="urn:microsoft.com/office/officeart/2009/3/layout/StepUpProcess"/>
  </dgm:cxnLst>
  <dgm:bg>
    <a:noFill/>
  </dgm:bg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D7B513-C3F8-5145-9F3D-872EB770E122}">
      <dsp:nvSpPr>
        <dsp:cNvPr id="0" name=""/>
        <dsp:cNvSpPr/>
      </dsp:nvSpPr>
      <dsp:spPr>
        <a:xfrm rot="5400000">
          <a:off x="1941036" y="122732"/>
          <a:ext cx="991853" cy="1650421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808A34-94E1-8A42-A394-FCB238C056E5}">
      <dsp:nvSpPr>
        <dsp:cNvPr id="0" name=""/>
        <dsp:cNvSpPr/>
      </dsp:nvSpPr>
      <dsp:spPr>
        <a:xfrm>
          <a:off x="1775471" y="615853"/>
          <a:ext cx="1490009" cy="1306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SimSun" panose="02010600030101010101" pitchFamily="2" charset="-122"/>
              <a:ea typeface="SimSun" panose="02010600030101010101" pitchFamily="2" charset="-122"/>
            </a:rPr>
            <a:t>客户端分片</a:t>
          </a:r>
          <a:endParaRPr lang="en-US" altLang="zh-CN" sz="1400" b="1" kern="1200" dirty="0"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Redis Sharding: Redis Cluster</a:t>
          </a: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出现前的常用方案</a:t>
          </a:r>
          <a:endParaRPr lang="zh-CN" altLang="en-US" sz="1000" kern="1200" dirty="0"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程序设定路由规则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latin typeface="SimSun" panose="02010600030101010101" pitchFamily="2" charset="-122"/>
              <a:ea typeface="SimSun" panose="02010600030101010101" pitchFamily="2" charset="-122"/>
            </a:rPr>
            <a:t> </a:t>
          </a:r>
          <a:r>
            <a:rPr lang="zh-CN" altLang="en-US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不支持动态</a:t>
          </a:r>
          <a:r>
            <a:rPr lang="en-US" altLang="zh-CN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sharding</a:t>
          </a:r>
          <a:endParaRPr lang="zh-CN" altLang="en-US" sz="1000" kern="1200" dirty="0">
            <a:solidFill>
              <a:srgbClr val="FF000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开源产品少见</a:t>
          </a:r>
        </a:p>
      </dsp:txBody>
      <dsp:txXfrm>
        <a:off x="1775471" y="615853"/>
        <a:ext cx="1490009" cy="1306081"/>
      </dsp:txXfrm>
    </dsp:sp>
    <dsp:sp modelId="{3115FE73-3236-034D-8228-32D8B67314A0}">
      <dsp:nvSpPr>
        <dsp:cNvPr id="0" name=""/>
        <dsp:cNvSpPr/>
      </dsp:nvSpPr>
      <dsp:spPr>
        <a:xfrm>
          <a:off x="2984347" y="1226"/>
          <a:ext cx="281133" cy="281133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84F12C-2D0A-1949-9D3B-8A3A05E1C97A}">
      <dsp:nvSpPr>
        <dsp:cNvPr id="0" name=""/>
        <dsp:cNvSpPr/>
      </dsp:nvSpPr>
      <dsp:spPr>
        <a:xfrm rot="5400000">
          <a:off x="3765099" y="-328633"/>
          <a:ext cx="991853" cy="1650421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E93408-8EA0-F84F-B4BB-B20DB1CFFA7B}">
      <dsp:nvSpPr>
        <dsp:cNvPr id="0" name=""/>
        <dsp:cNvSpPr/>
      </dsp:nvSpPr>
      <dsp:spPr>
        <a:xfrm>
          <a:off x="3599534" y="164487"/>
          <a:ext cx="1490009" cy="13060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" altLang="zh-CN" sz="1400" b="1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Twemproxy</a:t>
          </a:r>
          <a:endParaRPr lang="zh-CN" altLang="en-US" sz="1400" b="1" kern="1200" dirty="0">
            <a:solidFill>
              <a:schemeClr val="tx1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0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Twitter</a:t>
          </a:r>
          <a:r>
            <a:rPr lang="zh-CN" altLang="en-US" sz="10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开源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多了一层代理层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rPr>
            <a:t>不支持平滑动态扩缩容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运维不友好</a:t>
          </a:r>
          <a:endParaRPr lang="zh-CN" altLang="en-US" sz="100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3599534" y="164487"/>
        <a:ext cx="1490009" cy="13060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Redis </a:t>
          </a:r>
          <a:r>
            <a:rPr lang="en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 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原生高可用解决方案</a:t>
          </a:r>
          <a:endParaRPr lang="zh-CN" altLang="en-US" sz="10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监控、通知、自动故障转移、配置提供者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集成在</a:t>
          </a:r>
          <a:r>
            <a:rPr lang="en" sz="1000" b="0" i="0" kern="1200" dirty="0">
              <a:latin typeface="SimSun" panose="02010600030101010101" pitchFamily="2" charset="-122"/>
              <a:ea typeface="SimSun" panose="02010600030101010101" pitchFamily="2" charset="-122"/>
            </a:rPr>
            <a:t>redis2.4</a:t>
          </a:r>
          <a:r>
            <a:rPr lang="zh-CN" altLang="en-US" sz="1000" b="0" i="0" kern="1200" dirty="0">
              <a:latin typeface="SimSun" panose="02010600030101010101" pitchFamily="2" charset="-122"/>
              <a:ea typeface="SimSun" panose="02010600030101010101" pitchFamily="2" charset="-122"/>
            </a:rPr>
            <a:t>之后的版本</a:t>
          </a:r>
          <a:endParaRPr lang="zh-CN" altLang="en-US" sz="1000" b="0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</dsp:txBody>
      <dsp:txXfrm>
        <a:off x="2048599" y="416752"/>
        <a:ext cx="1595363" cy="13984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Codis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兼容</a:t>
          </a:r>
          <a:r>
            <a:rPr lang="en" altLang="zh-CN" sz="1000" kern="1200" dirty="0">
              <a:latin typeface="SimSun" panose="02010600030101010101" pitchFamily="2" charset="-122"/>
              <a:ea typeface="SimSun" panose="02010600030101010101" pitchFamily="2" charset="-122"/>
            </a:rPr>
            <a:t>Twemproxy</a:t>
          </a:r>
          <a:endParaRPr lang="zh-CN" altLang="en-US" sz="10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支持平滑动态扩缩容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完善的运维工具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000" kern="1200" dirty="0">
              <a:latin typeface="SimSun" panose="02010600030101010101" pitchFamily="2" charset="-122"/>
              <a:ea typeface="SimSun" panose="02010600030101010101" pitchFamily="2" charset="-122"/>
            </a:rPr>
            <a:t>已包含</a:t>
          </a:r>
          <a:r>
            <a:rPr lang="en" altLang="zh-CN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Sentinel </a:t>
          </a:r>
          <a:r>
            <a:rPr lang="zh-CN" altLang="en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的</a:t>
          </a:r>
          <a:r>
            <a:rPr lang="zh-CN" altLang="en-US" sz="1000" b="0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功能</a:t>
          </a:r>
          <a:endParaRPr lang="zh-CN" altLang="en-US" sz="1000" kern="1200" dirty="0">
            <a:latin typeface="SimSun" panose="02010600030101010101" pitchFamily="2" charset="-122"/>
            <a:ea typeface="SimSun" panose="02010600030101010101" pitchFamily="2" charset="-122"/>
          </a:endParaRPr>
        </a:p>
      </dsp:txBody>
      <dsp:txXfrm>
        <a:off x="2048599" y="416752"/>
        <a:ext cx="1595363" cy="13984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52E2-E443-7A4D-AE42-C84D4CD53762}">
      <dsp:nvSpPr>
        <dsp:cNvPr id="0" name=""/>
        <dsp:cNvSpPr/>
      </dsp:nvSpPr>
      <dsp:spPr>
        <a:xfrm rot="5400000">
          <a:off x="2225870" y="-111234"/>
          <a:ext cx="1061983" cy="1767117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724BE-5205-874F-9DB0-F1A161EE1F4E}">
      <dsp:nvSpPr>
        <dsp:cNvPr id="0" name=""/>
        <dsp:cNvSpPr/>
      </dsp:nvSpPr>
      <dsp:spPr>
        <a:xfrm>
          <a:off x="2048599" y="416752"/>
          <a:ext cx="1595363" cy="13984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官方</a:t>
          </a:r>
          <a:r>
            <a:rPr lang="en-US" altLang="zh-CN" sz="1400" b="1" kern="12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rPr>
            <a:t>Cluster</a:t>
          </a:r>
          <a:endParaRPr lang="zh-CN" altLang="en-US" sz="1400" b="1" kern="1200" dirty="0"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数据分片</a:t>
          </a:r>
          <a:endParaRPr lang="zh-CN" altLang="en-US" sz="900" b="0" kern="1200" dirty="0">
            <a:solidFill>
              <a:srgbClr val="7030A0"/>
            </a:solidFill>
            <a:latin typeface="SimSun" panose="02010600030101010101" pitchFamily="2" charset="-122"/>
            <a:ea typeface="SimSun" panose="02010600030101010101" pitchFamily="2" charset="-122"/>
            <a:cs typeface="Times New Roman" panose="02020603050405020304" pitchFamily="18" charset="0"/>
          </a:endParaRP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去中心化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高可用</a:t>
          </a: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：自动主从切换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高性能</a:t>
          </a:r>
          <a:r>
            <a:rPr lang="zh-CN" altLang="en-US" sz="900" kern="1200" dirty="0">
              <a:latin typeface="SimSun" panose="02010600030101010101" pitchFamily="2" charset="-122"/>
              <a:ea typeface="SimSun" panose="02010600030101010101" pitchFamily="2" charset="-122"/>
            </a:rPr>
            <a:t>：读写分离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rPr>
            <a:t>可扩展性：</a:t>
          </a: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自动扩锁容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集成在 </a:t>
          </a:r>
          <a:r>
            <a:rPr lang="en-US" altLang="zh-CN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3.0 </a:t>
          </a:r>
          <a:r>
            <a:rPr lang="zh-CN" altLang="en-US" sz="900" kern="1200" dirty="0">
              <a:solidFill>
                <a:schemeClr val="tx1"/>
              </a:solidFill>
              <a:latin typeface="SimSun" panose="02010600030101010101" pitchFamily="2" charset="-122"/>
              <a:ea typeface="SimSun" panose="02010600030101010101" pitchFamily="2" charset="-122"/>
            </a:rPr>
            <a:t>以上版本</a:t>
          </a:r>
        </a:p>
      </dsp:txBody>
      <dsp:txXfrm>
        <a:off x="2048599" y="416752"/>
        <a:ext cx="1595363" cy="1398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B4F09-99CD-4F4B-B0DC-EB74CA2F0339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63DA0-7D96-5E46-AFD3-F095DD34B4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4630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tencent.com/document/product/239/18336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dis.io/topics/cluster-tutoria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yq.aliyun.com/articles/711825" TargetMode="External"/><Relationship Id="rId5" Type="http://schemas.openxmlformats.org/officeDocument/2006/relationships/hyperlink" Target="https://zhuanlan.zhihu.com/p/52903596" TargetMode="External"/><Relationship Id="rId4" Type="http://schemas.openxmlformats.org/officeDocument/2006/relationships/hyperlink" Target="https://cloud.tencent.com/developer/article/119326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945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48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815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00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>
                <a:hlinkClick r:id="rId3"/>
              </a:rPr>
              <a:t>https://cloud.tencent.com/document/product/239/18336</a:t>
            </a:r>
            <a:endParaRPr lang="en" altLang="zh-CN" dirty="0"/>
          </a:p>
          <a:p>
            <a:endParaRPr kumimoji="1" lang="en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副本数等于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提供数据主从实时热备，提供数据高可靠和高可用（同一可用区内，跨服务器高可用），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系统监测到节点故障后，会将请求切换到从节点，并且新增一个从节点加入到系统。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副本数大于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时，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提供数据主从实时热备，并且提供从节点只读功能。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兼容</a:t>
            </a:r>
            <a:r>
              <a:rPr lang="en" altLang="zh-CN" sz="1200" dirty="0">
                <a:solidFill>
                  <a:srgbClr val="333333"/>
                </a:solidFill>
                <a:latin typeface="+mn-ea"/>
                <a:ea typeface="+mn-ea"/>
              </a:rPr>
              <a:t>Redis 4.0 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和 </a:t>
            </a:r>
            <a:r>
              <a:rPr lang="en" altLang="zh-CN" sz="1200" dirty="0">
                <a:solidFill>
                  <a:srgbClr val="333333"/>
                </a:solidFill>
                <a:latin typeface="+mn-ea"/>
                <a:ea typeface="+mn-ea"/>
              </a:rPr>
              <a:t>Redis 5.0 </a:t>
            </a:r>
            <a:r>
              <a:rPr lang="zh-CN" altLang="en-US" sz="1200" dirty="0">
                <a:solidFill>
                  <a:srgbClr val="333333"/>
                </a:solidFill>
                <a:latin typeface="+mn-ea"/>
                <a:ea typeface="+mn-ea"/>
              </a:rPr>
              <a:t>版本命令</a:t>
            </a:r>
            <a:endParaRPr lang="zh-CN" altLang="en-US" sz="1200" dirty="0">
              <a:latin typeface="+mn-ea"/>
              <a:ea typeface="+mn-ea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55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823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为了提高性能，不会提供代理，而是使用重定向的方式让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连接到正确的节点。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虽然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Sentinel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释出为一个单独的可执行文件 </a:t>
            </a:r>
            <a:r>
              <a:rPr lang="en" altLang="zh-CN" dirty="0">
                <a:effectLst/>
              </a:rPr>
              <a:t>redis-sentinel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但实际上它只是一个运行在特殊模式下的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服务器， 你可以在启动一个普通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服务器时通过给定 </a:t>
            </a:r>
            <a:r>
              <a:rPr lang="en-US" altLang="zh-CN" dirty="0">
                <a:effectLst/>
              </a:rPr>
              <a:t>--</a:t>
            </a:r>
            <a:r>
              <a:rPr lang="en" altLang="zh-CN" dirty="0">
                <a:effectLst/>
              </a:rPr>
              <a:t>sentinel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选项来启动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Sentinel 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108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虽然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Sentinel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释出为一个单独的可执行文件 </a:t>
            </a:r>
            <a:r>
              <a:rPr lang="en" altLang="zh-CN" dirty="0">
                <a:effectLst/>
              </a:rPr>
              <a:t>redis-sentinel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但实际上它只是一个运行在特殊模式下的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服务器， 你可以在启动一个普通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服务器时通过给定 </a:t>
            </a:r>
            <a:r>
              <a:rPr lang="en-US" altLang="zh-CN" dirty="0">
                <a:effectLst/>
              </a:rPr>
              <a:t>--</a:t>
            </a:r>
            <a:r>
              <a:rPr lang="en" altLang="zh-CN" dirty="0">
                <a:effectLst/>
              </a:rPr>
              <a:t>sentinel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选项来启动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Sentinel 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9388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919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936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为了提高性能，不会提供代理，而是使用重定向的方式让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连接到正确的节点。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dirty="0">
                <a:hlinkClick r:id="rId3"/>
              </a:rPr>
              <a:t>https://redis.io/topics/cluster-tutorial</a:t>
            </a:r>
            <a:endParaRPr lang="en" altLang="zh-CN" dirty="0"/>
          </a:p>
          <a:p>
            <a:endParaRPr kumimoji="1" lang="en" altLang="zh-CN" dirty="0"/>
          </a:p>
          <a:p>
            <a:r>
              <a:rPr lang="en" altLang="zh-CN" dirty="0">
                <a:hlinkClick r:id="rId4"/>
              </a:rPr>
              <a:t>https://cloud.tencent.com/developer/article/1193261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>
                <a:hlinkClick r:id="rId5"/>
              </a:rPr>
              <a:t>https://zhuanlan.zhihu.com/p/52903596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>
                <a:hlinkClick r:id="rId6"/>
              </a:rPr>
              <a:t>https://yq.aliyun.com/articles/711825</a:t>
            </a:r>
            <a:endParaRPr lang="en" altLang="zh-CN" dirty="0"/>
          </a:p>
          <a:p>
            <a:endParaRPr kumimoji="1" lang="en" altLang="zh-CN" dirty="0"/>
          </a:p>
          <a:p>
            <a:r>
              <a:rPr lang="en" altLang="zh-CN" dirty="0">
                <a:hlinkClick r:id="rId3"/>
              </a:rPr>
              <a:t>https://redis.io/topics/cluster-tutorial</a:t>
            </a:r>
            <a:endParaRPr lang="en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节点组成。不同的节点组服务的数据无交集，每个节点对应数据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sharding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的一个分片。节点组内部分为主备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类，对应前面叙述的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slave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两者数据准实时一致，通过异步化的主备复制机制保证。一个节点组有且仅有一个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同时有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slave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只有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对外提供写服务，读服务可由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master/slave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中的每个节点都保存了集群的配置信息，并且存储在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clusterState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划分了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16384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slots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每个节点负责其中的一部分数据。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的信息存储在每个节点中，节点会将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信息持久化到配置文件中，因此需要保证配置文件是可写的。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对于操作多个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的命令，所操作的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必须是在同一节点上的，因为数据是不会移动的。（除非是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resharding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Redis Cluster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为了提高性能，不会提供代理，而是使用重定向的方式让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连接到正确的节点。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/>
              <a:t>写安全：</a:t>
            </a:r>
            <a:r>
              <a:rPr lang="en" altLang="zh-CN" sz="1200" dirty="0"/>
              <a:t>Redis Cluster</a:t>
            </a:r>
            <a:r>
              <a:rPr lang="zh-CN" altLang="en-US" sz="1200" dirty="0"/>
              <a:t>使用异步的主从同步方式，只能保证最终一致性。</a:t>
            </a:r>
            <a:endParaRPr lang="en-US" altLang="zh-CN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/>
          </a:p>
          <a:p>
            <a:r>
              <a:rPr kumimoji="1" lang="zh-CN" altLang="en-US" sz="1200" dirty="0"/>
              <a:t>高可用：</a:t>
            </a:r>
            <a:r>
              <a:rPr lang="zh-CN" altLang="en-US" sz="1200" dirty="0"/>
              <a:t>当集群中某节点中的所有从实例宕机时，</a:t>
            </a:r>
            <a:r>
              <a:rPr lang="en" altLang="zh-CN" sz="1200" dirty="0"/>
              <a:t>Redis Cluster</a:t>
            </a:r>
            <a:r>
              <a:rPr lang="zh-CN" altLang="en-US" sz="1200" dirty="0"/>
              <a:t>会将其他节点</a:t>
            </a:r>
            <a:endParaRPr lang="en-US" altLang="zh-CN" sz="1200" dirty="0"/>
          </a:p>
          <a:p>
            <a:r>
              <a:rPr lang="zh-CN" altLang="en-US" sz="1200" dirty="0"/>
              <a:t>的非唯一从实例进行副本迁移，成为此节点的从实例。</a:t>
            </a:r>
            <a:endParaRPr kumimoji="1" lang="zh-CN" altLang="en-US" sz="1200" dirty="0"/>
          </a:p>
          <a:p>
            <a:endParaRPr kumimoji="1"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47C02A-5921-44DC-AEE2-6B241D329949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374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046779-1E5A-774E-A239-267494FC7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0BB44DE-5331-BE49-BAF2-9E12DE9B6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9686A7-16AC-1946-9B7F-0F95F757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1F52B7-F71C-F74D-923B-B87351AE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60DB2A-67C0-0642-98DE-238BADC2F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0107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A60C-0958-3E44-89B6-780ED4395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14AB84-A309-C646-8C33-4C0420DEE5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E01458-B468-1445-8EB8-DAEF1301B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75FBEB-800D-9944-A1EF-5E8ABBAB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BCB00C-8102-5E49-85CE-7E007BF06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85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27C8106-8469-E544-AB90-69F8A7D76D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C02C37-B84A-3E43-8A85-1F202F23F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91653E-B255-AF44-B4AA-7FB9BB6FD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A5A965-3CD1-E047-ACED-B4B1C722A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BED225-729D-FD41-B1C4-994EA3A7D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4768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 descr="C:\Users\blueWFJ\Desktop\005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0"/>
            <a:ext cx="12192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0" y="-31750"/>
            <a:ext cx="12192000" cy="6899423"/>
          </a:xfrm>
          <a:prstGeom prst="rect">
            <a:avLst/>
          </a:prstGeom>
          <a:gradFill flip="none" rotWithShape="1">
            <a:gsLst>
              <a:gs pos="0">
                <a:srgbClr val="0099EE"/>
              </a:gs>
              <a:gs pos="100000">
                <a:srgbClr val="0063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548680"/>
            <a:ext cx="12192000" cy="57330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/>
          </a:p>
        </p:txBody>
      </p:sp>
      <p:pic>
        <p:nvPicPr>
          <p:cNvPr id="6" name="图片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8613" y="6381750"/>
            <a:ext cx="1368425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日期占位符 2"/>
          <p:cNvSpPr txBox="1">
            <a:spLocks/>
          </p:cNvSpPr>
          <p:nvPr userDrawn="1"/>
        </p:nvSpPr>
        <p:spPr>
          <a:xfrm>
            <a:off x="34619" y="6393285"/>
            <a:ext cx="3317875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en-US" altLang="zh-CN" sz="1000" dirty="0"/>
              <a:t>confidential material from Tencent Cloud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28A78-1EF5-44E9-B053-7D70500FC52B}" type="slidenum">
              <a:rPr lang="zh-CN" altLang="zh-CN"/>
              <a:pPr>
                <a:defRPr/>
              </a:pPr>
              <a:t>‹#›</a:t>
            </a:fld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70225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93912-0E71-A84A-9816-CBFDF28B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BAC2A3-06BB-ED4F-9D95-7901F5700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D3308F-04B8-5B4D-876C-CF1FFEF8E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55D4C-F113-304F-8086-A241B6F74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50FDC1-955D-EC4D-A736-6E39C9DF2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830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823A60-60F3-9B4E-AB65-3BC82B412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793D9C-95BD-9D45-9CF2-99112217E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5A9089-ABA9-334E-B888-428BFCB12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31F9EB-D3E2-BC45-8FAB-06A78B694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64418D-A1D3-C540-91CD-D5AE363B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0389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DA1F8-C6B4-CD41-85C5-F906177C6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D541CC-2CC6-624E-9EE6-76274118E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FD752D-9310-8948-B0B5-C936BBB992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72CB50-1DCF-8D42-A5C1-AB1926BD8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715304-A7CA-684F-9BB6-E16B567C0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D71826-D7B1-414B-928E-81375D6E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0893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F63D6-57CE-CE44-8AB9-D119769FB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EAED11-839F-9A42-BB3B-A3DD241D02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5DF11B-0FAF-E340-86AF-594BF8CCEB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557004-40DB-4A4D-A189-4A62C0781E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AC37108-F563-2449-AAEB-C9CCFF0BA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A5BA8F-8DF2-DC4F-BA9B-EC39B0EAA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181D2D0-5835-CD48-A351-AC3123CB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318401F-DA5F-F44E-82E8-6C2EEDA5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8985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4D0E8-1301-1741-9199-2500478EE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C951114-12B9-7948-8231-1E5B531E8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805370-4D4D-CC4B-8966-79B399B75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F3CA1C-3203-FE4E-87F1-C235E0E2B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866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CF3D150-1190-284C-A4D7-27AD9DB76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CE719E0-B070-674E-8767-4A2BAE483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1174D2-31C9-CF42-AC34-65920516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685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F14353-CADA-F24B-8CE8-3F501E5E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107BAE-C91B-5746-B207-68FB2223C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82207D-080F-3E4A-A7AF-69F3618B15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D1EF74-D47A-B94C-8C98-B7FC7DF6A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369862-DE90-CD4E-AF80-85368B905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8188F6-DB4B-2247-9B40-413CB51D1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4036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788344-2D74-C045-B34B-427B21C3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A56BDE9-F643-AE4C-9B74-631C5C7DB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F4F7F1D-CE91-D043-97D8-8A1BA325E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A494CF5-D6D2-4C46-AF92-F756770E8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4BE73B-5F9A-6C4E-8843-060E2D246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49F98F-F7AF-B643-8062-4E871203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67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2B59DD4-4E16-9944-8C7D-C1DBFE87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713798B-B0FB-BD42-80E8-D7E9F6AAF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FE3B0B-94FE-FA4A-97FA-52DF2F083D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D17EE-096B-844B-9298-A10142F490EC}" type="datetimeFigureOut">
              <a:rPr kumimoji="1" lang="zh-CN" altLang="en-US" smtClean="0"/>
              <a:t>2020/5/26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ED1C99-EBE5-BE4E-AE13-6EEEC690C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862A64-9590-7D4B-A5E4-B1A25D15D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E3F82-7EAD-9E49-9BC0-1D89633916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8666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twitter/twemproxy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CodisLabs/codi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C95F22CA-A4B8-4862-8A63-A457108284E3}"/>
              </a:ext>
            </a:extLst>
          </p:cNvPr>
          <p:cNvSpPr txBox="1"/>
          <p:nvPr/>
        </p:nvSpPr>
        <p:spPr>
          <a:xfrm>
            <a:off x="407367" y="1004895"/>
            <a:ext cx="1162891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产品介绍</a:t>
            </a:r>
            <a:endParaRPr kumimoji="1" lang="en-US" altLang="zh-CN" b="1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  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腾讯云数据库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（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TencentDB for Redis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）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是腾讯云基于开源版本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打造的</a:t>
            </a:r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100%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兼容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KV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数据库。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腾讯云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服务目前线上设备几千台，存储规模几百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TB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服务了海量的公有云和集团内部上云的业务，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包括集团内部的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QQ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Qzone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、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微信、微视等诸多业务，以及公有云上诸多有名的电商、游戏、直播客户，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诸如拼多多、小红书、猎豹游戏、三七互娱、央视频等等。</a:t>
            </a:r>
            <a:endParaRPr kumimoji="1" lang="zh-CN" altLang="en-US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FAFBC8-FB7E-B145-BBF5-54C1EB52C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86" y="2986915"/>
            <a:ext cx="7420339" cy="269142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CCF1A26-A240-EF45-A21C-BEB5654FD290}"/>
              </a:ext>
            </a:extLst>
          </p:cNvPr>
          <p:cNvSpPr/>
          <p:nvPr/>
        </p:nvSpPr>
        <p:spPr>
          <a:xfrm>
            <a:off x="9149152" y="5096580"/>
            <a:ext cx="17107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联系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lynzou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调研 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5307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179DA0F-A8C1-7244-990E-BB324F3F8677}"/>
              </a:ext>
            </a:extLst>
          </p:cNvPr>
          <p:cNvSpPr txBox="1"/>
          <p:nvPr/>
        </p:nvSpPr>
        <p:spPr>
          <a:xfrm>
            <a:off x="707544" y="1061544"/>
            <a:ext cx="11050701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集群方案：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3.0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以上支持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redis-cluster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</a:t>
            </a:r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单点部署方案：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 </a:t>
            </a:r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RDB</a:t>
            </a:r>
            <a:r>
              <a:rPr lang="zh-CN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持久化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目前方案：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目前文档问答引擎已经支持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单实例和集群的模式，无额外的开发工作。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中行项目私有化部署，行内采用的是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集群方案，有多个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节点。部署环节引擎服务正常。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 山东电力项目，安装的也是支持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redis-cluster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的版本，但是目前现场只有一个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节点。客户没有要求进行分布式部署，后续如果提出了需求，文档问答引擎无需改造就可以支持。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   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206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部署方案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179DA0F-A8C1-7244-990E-BB324F3F8677}"/>
              </a:ext>
            </a:extLst>
          </p:cNvPr>
          <p:cNvSpPr txBox="1"/>
          <p:nvPr/>
        </p:nvSpPr>
        <p:spPr>
          <a:xfrm>
            <a:off x="733578" y="1276309"/>
            <a:ext cx="10289996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集群方案：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Elasticsearch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天生分布式，官方版本实现了故障转移、水平自动扩容、主从自动切换、自动容灾等功能。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部署方案无需变更。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lvl="1"/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u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目前方案：</a:t>
            </a:r>
            <a:endParaRPr kumimoji="1" lang="en-US" altLang="zh-CN" dirty="0">
              <a:solidFill>
                <a:srgbClr val="7030A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en-US" altLang="zh-CN" sz="1600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   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目前文档问答引擎已经支持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集群的访问，无额外的开发工作。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    山东电力项目，安装的也是支持集群的版本，但是目前现场只有一个</a:t>
            </a:r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es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节点。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kumimoji="1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    </a:t>
            </a:r>
            <a:r>
              <a:rPr kumimoji="1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客户没有要求进行分布式部署，后续如果提出了需求，文档问答引擎无需改造就可以支持。</a:t>
            </a:r>
            <a:endParaRPr kumimoji="1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664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>
            <a:extLst>
              <a:ext uri="{FF2B5EF4-FFF2-40B4-BE49-F238E27FC236}">
                <a16:creationId xmlns:a16="http://schemas.microsoft.com/office/drawing/2014/main" id="{C95F22CA-A4B8-4862-8A63-A457108284E3}"/>
              </a:ext>
            </a:extLst>
          </p:cNvPr>
          <p:cNvSpPr txBox="1"/>
          <p:nvPr/>
        </p:nvSpPr>
        <p:spPr>
          <a:xfrm>
            <a:off x="407367" y="1004895"/>
            <a:ext cx="1162891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产品功能</a:t>
            </a:r>
            <a:endParaRPr kumimoji="1" lang="en-US" altLang="zh-CN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主从热备：提供主从热备，宕机自动监测，自动容灾。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数据备份：标准和集群架构数据持久化存储，可提供每日冷备和自助回档。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弹性扩容：可弹性扩容实例的规格或缩容实例规格，支持节点数的扩容和缩容，以及副本的扩容和缩容。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网络防护：支持私有网络 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VPC</a:t>
            </a:r>
            <a:r>
              <a:rPr lang="zh-CN" altLang="en" sz="16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提高缓存安全性。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742950" lvl="1" indent="-285750">
              <a:buFont typeface="Wingdings" pitchFamily="2" charset="2"/>
              <a:buChar char="n"/>
            </a:pP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分布式存储：用户的存储分布在多台物理机上，彻底摆脱单机容量和资源限制。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368CC98-75FD-1E42-A614-16C3297D6A20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50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7EB2DA4-792C-BA4C-B30D-57EAE607B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42" y="1267007"/>
            <a:ext cx="6543366" cy="379368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B34007D-3AFF-9A4A-9B5C-6734D20D70AB}"/>
              </a:ext>
            </a:extLst>
          </p:cNvPr>
          <p:cNvSpPr/>
          <p:nvPr/>
        </p:nvSpPr>
        <p:spPr>
          <a:xfrm>
            <a:off x="4923097" y="1825019"/>
            <a:ext cx="7008323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功能特性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灵活性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支持最小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3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个节点到最大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128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个节点的水平扩容和缩容，支持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个副本集到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5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个副本集的副本扩容和缩容。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可用性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内分片数量和副本数量的扩容、缩容对业务完全无感知，做到高度的系统可用性。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兼容性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在应用场景中，支持社区版原生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Cluster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的使用场景，兼容 </a:t>
            </a:r>
            <a:r>
              <a:rPr lang="en" altLang="zh-CN" sz="1400" dirty="0" err="1">
                <a:latin typeface="SimSun" panose="02010600030101010101" pitchFamily="2" charset="-122"/>
                <a:ea typeface="SimSun" panose="02010600030101010101" pitchFamily="2" charset="-122"/>
              </a:rPr>
              <a:t>Jedis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等智能客户端使用场景，兼容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使用场景。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latin typeface="SimSun" panose="02010600030101010101" pitchFamily="2" charset="-122"/>
                <a:ea typeface="SimSun" panose="02010600030101010101" pitchFamily="2" charset="-122"/>
              </a:rPr>
              <a:t>可运维</a:t>
            </a:r>
            <a:b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</a:b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将最大程度的开放系统的能力，提供分片级的监控和管理，分片数据迁移和均衡，以及大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Key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监控、热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Key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监控的高级功能，做到系统完整的可管理，可运维。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689C242-6857-3741-AA67-B416AEC61CDE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607609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存储高可用方案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TencentDB for Redis</a:t>
            </a:r>
            <a:endParaRPr 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33C096D-CCB1-7541-B842-7ACB3615675E}"/>
              </a:ext>
            </a:extLst>
          </p:cNvPr>
          <p:cNvSpPr txBox="1"/>
          <p:nvPr/>
        </p:nvSpPr>
        <p:spPr>
          <a:xfrm>
            <a:off x="4777191" y="1099514"/>
            <a:ext cx="433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TencentDB for Redis </a:t>
            </a:r>
            <a:r>
              <a:rPr lang="zh-CN" altLang="en-US" sz="1600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内存版（集群架构）</a:t>
            </a:r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7375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高可用方案</a:t>
            </a:r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开源方案</a:t>
            </a:r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82403487-6C21-EA42-BAE0-AD54FEFAA7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7838544"/>
              </p:ext>
            </p:extLst>
          </p:nvPr>
        </p:nvGraphicFramePr>
        <p:xfrm>
          <a:off x="-202112" y="2076870"/>
          <a:ext cx="6701297" cy="1922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AFD4209D-9772-6C49-A255-4E8BB885E74A}"/>
              </a:ext>
            </a:extLst>
          </p:cNvPr>
          <p:cNvSpPr txBox="1"/>
          <p:nvPr/>
        </p:nvSpPr>
        <p:spPr>
          <a:xfrm>
            <a:off x="2029852" y="1554923"/>
            <a:ext cx="2346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/>
              <a:t>解决单机容量受限问题</a:t>
            </a:r>
            <a:endParaRPr kumimoji="1" lang="en-US" altLang="zh-CN" sz="1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67B5A3F-B68B-A545-98E9-B77658DEC12F}"/>
              </a:ext>
            </a:extLst>
          </p:cNvPr>
          <p:cNvSpPr/>
          <p:nvPr/>
        </p:nvSpPr>
        <p:spPr>
          <a:xfrm>
            <a:off x="524720" y="807475"/>
            <a:ext cx="6386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Redis</a:t>
            </a:r>
            <a:r>
              <a:rPr lang="zh-CN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的几种高可用技术：持久化、</a:t>
            </a:r>
            <a:r>
              <a:rPr lang="zh-CN" altLang="zh-CN" b="1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主从复制</a:t>
            </a:r>
            <a:r>
              <a:rPr lang="zh-CN" altLang="zh-CN" b="1" dirty="0">
                <a:solidFill>
                  <a:srgbClr val="000000"/>
                </a:solidFill>
                <a:latin typeface="SimSun" panose="02010600030101010101" pitchFamily="2" charset="-122"/>
                <a:ea typeface="SimSun" panose="02010600030101010101" pitchFamily="2" charset="-122"/>
                <a:cs typeface="宋体" panose="02010600030101010101" pitchFamily="2" charset="-122"/>
              </a:rPr>
              <a:t>、哨兵、集群。</a:t>
            </a:r>
            <a:endParaRPr lang="zh-CN" altLang="zh-CN" b="1" dirty="0">
              <a:latin typeface="SimSun" panose="02010600030101010101" pitchFamily="2" charset="-122"/>
              <a:ea typeface="SimSun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93F9638-8F95-2C4E-BDC3-F3EE90996D80}"/>
              </a:ext>
            </a:extLst>
          </p:cNvPr>
          <p:cNvSpPr txBox="1"/>
          <p:nvPr/>
        </p:nvSpPr>
        <p:spPr>
          <a:xfrm>
            <a:off x="7815455" y="1554923"/>
            <a:ext cx="23466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b="1" dirty="0"/>
              <a:t>主从自动切换</a:t>
            </a:r>
            <a:endParaRPr kumimoji="1" lang="en-US" altLang="zh-CN" sz="1400" b="1" dirty="0"/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C9152101-A88B-DF49-B777-B58DDD0341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7014137"/>
              </p:ext>
            </p:extLst>
          </p:nvPr>
        </p:nvGraphicFramePr>
        <p:xfrm>
          <a:off x="5961834" y="1815300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A121C224-CE0E-494C-801D-325378C92EA9}"/>
              </a:ext>
            </a:extLst>
          </p:cNvPr>
          <p:cNvSpPr txBox="1"/>
          <p:nvPr/>
        </p:nvSpPr>
        <p:spPr>
          <a:xfrm>
            <a:off x="5873756" y="1941857"/>
            <a:ext cx="1075572" cy="104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dirty="0"/>
              <a:t>+</a:t>
            </a:r>
            <a:endParaRPr kumimoji="1" lang="zh-CN" altLang="en-US" sz="6000" dirty="0"/>
          </a:p>
        </p:txBody>
      </p:sp>
      <p:sp>
        <p:nvSpPr>
          <p:cNvPr id="7" name="下箭头 6">
            <a:extLst>
              <a:ext uri="{FF2B5EF4-FFF2-40B4-BE49-F238E27FC236}">
                <a16:creationId xmlns:a16="http://schemas.microsoft.com/office/drawing/2014/main" id="{45073C17-3807-044A-8DE1-450A010B80CE}"/>
              </a:ext>
            </a:extLst>
          </p:cNvPr>
          <p:cNvSpPr/>
          <p:nvPr/>
        </p:nvSpPr>
        <p:spPr>
          <a:xfrm>
            <a:off x="6096000" y="2951656"/>
            <a:ext cx="241570" cy="8675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B4B1379-78B2-6B4F-B2D9-DD15BDEC8AFE}"/>
              </a:ext>
            </a:extLst>
          </p:cNvPr>
          <p:cNvSpPr txBox="1"/>
          <p:nvPr/>
        </p:nvSpPr>
        <p:spPr>
          <a:xfrm>
            <a:off x="1103847" y="4055966"/>
            <a:ext cx="1022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---------------------------------------------------------------------------------------</a:t>
            </a:r>
            <a:endParaRPr kumimoji="1" lang="zh-CN" altLang="en-US" dirty="0"/>
          </a:p>
        </p:txBody>
      </p:sp>
      <p:graphicFrame>
        <p:nvGraphicFramePr>
          <p:cNvPr id="20" name="图示 19">
            <a:extLst>
              <a:ext uri="{FF2B5EF4-FFF2-40B4-BE49-F238E27FC236}">
                <a16:creationId xmlns:a16="http://schemas.microsoft.com/office/drawing/2014/main" id="{93A9CD26-4221-734C-857A-B274EE4599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731196"/>
              </p:ext>
            </p:extLst>
          </p:nvPr>
        </p:nvGraphicFramePr>
        <p:xfrm>
          <a:off x="444567" y="4324304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21" name="图示 20">
            <a:extLst>
              <a:ext uri="{FF2B5EF4-FFF2-40B4-BE49-F238E27FC236}">
                <a16:creationId xmlns:a16="http://schemas.microsoft.com/office/drawing/2014/main" id="{5BD643F8-C00B-5646-BB78-2A9BEBF2D4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4825448"/>
              </p:ext>
            </p:extLst>
          </p:nvPr>
        </p:nvGraphicFramePr>
        <p:xfrm>
          <a:off x="6096000" y="4238692"/>
          <a:ext cx="5517267" cy="20565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3951088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高可用开源方案一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691697"/>
            <a:ext cx="107383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 Sharding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是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 Cluster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出来之前，业界普遍使用的多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实例集群方法。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其主要思想是基于哈希算法，根据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数据的</a:t>
            </a:r>
            <a:r>
              <a:rPr lang="en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key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的哈希值对数据进行分片，将数据映射到各自节点上。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Sharding  </a:t>
            </a:r>
            <a:r>
              <a:rPr lang="zh-CN" altLang="en-US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客户端分片</a:t>
            </a:r>
          </a:p>
          <a:p>
            <a:pPr algn="ctr"/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1524AC2-45E7-9144-A03C-5BA7EBD5CB4D}"/>
              </a:ext>
            </a:extLst>
          </p:cNvPr>
          <p:cNvSpPr/>
          <p:nvPr/>
        </p:nvSpPr>
        <p:spPr>
          <a:xfrm>
            <a:off x="586150" y="2807611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缺点：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1.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 无法平滑地扩容</a:t>
            </a:r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缩容；</a:t>
            </a:r>
            <a:endParaRPr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2.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 运维不友好，甚至没有控制面板</a:t>
            </a:r>
          </a:p>
        </p:txBody>
      </p:sp>
    </p:spTree>
    <p:extLst>
      <p:ext uri="{BB962C8B-B14F-4D97-AF65-F5344CB8AC3E}">
        <p14:creationId xmlns:p14="http://schemas.microsoft.com/office/powerpoint/2010/main" val="2224454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高可用开源方案二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6AE29CE-674C-A14B-9D66-A9D303D43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73" y="1844825"/>
            <a:ext cx="4212479" cy="425810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4AA0654-B280-464A-8647-F89190899544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sentinel</a:t>
            </a:r>
            <a:endParaRPr kumimoji="1" lang="zh-CN" altLang="en-US" sz="1600" b="1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B4D3DE5-2E91-184B-8C14-7E85F86FECC2}"/>
              </a:ext>
            </a:extLst>
          </p:cNvPr>
          <p:cNvSpPr/>
          <p:nvPr/>
        </p:nvSpPr>
        <p:spPr>
          <a:xfrm>
            <a:off x="5251937" y="1961430"/>
            <a:ext cx="623667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 Redis 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是社区版本推出的原生高可用解决方案，部署架构包括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: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Sentinel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集群和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数据集群。 </a:t>
            </a:r>
          </a:p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 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集群是由若干 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节点组成的分布式集群，提供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监控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、 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通知、自动故障转移，配置提供程序等功能。 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监控（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Monitoring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时刻监控着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master-slave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是否正常运行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通知（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Notification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可以通过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api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来通知管理员，被监控的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master-slave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出现了问题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自动故障转移（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Automatic failover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当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 master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出现故障不可用状态，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会开始一次故障转移，将其中一个 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提升为新的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master 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，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将其他的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slave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将重新配置使用新的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master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同步，并使用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的服务器应用程序在连接时收到使用新的地址连接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配置提供者（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Configuration provider</a:t>
            </a:r>
            <a:r>
              <a:rPr lang="zh-CN" altLang="en" sz="1400" dirty="0">
                <a:latin typeface="SimSun" panose="02010600030101010101" pitchFamily="2" charset="-122"/>
                <a:ea typeface="SimSun" panose="02010600030101010101" pitchFamily="2" charset="-122"/>
              </a:rPr>
              <a:t>） 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 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作为在集群中的权威来源，客户端连接到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来获取某个服务的当前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主服务器的地址和其他信息。当故障转移发生时，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Sentinel 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会报告新地址。</a:t>
            </a:r>
          </a:p>
        </p:txBody>
      </p:sp>
    </p:spTree>
    <p:extLst>
      <p:ext uri="{BB962C8B-B14F-4D97-AF65-F5344CB8AC3E}">
        <p14:creationId xmlns:p14="http://schemas.microsoft.com/office/powerpoint/2010/main" val="4136908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高可用开源方案三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691697"/>
            <a:ext cx="107383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是一种代理分片机制，由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Twitter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开源。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本身也是单点，需要用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Keepalived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做高可用方案。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Twemproxy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BD529BF-2CDF-9948-9CBB-0139B6918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44" y="1099003"/>
            <a:ext cx="6350000" cy="51308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B5D088D-3011-6846-86E4-73EBFAEA6370}"/>
              </a:ext>
            </a:extLst>
          </p:cNvPr>
          <p:cNvSpPr/>
          <p:nvPr/>
        </p:nvSpPr>
        <p:spPr>
          <a:xfrm>
            <a:off x="586150" y="2807611"/>
            <a:ext cx="6096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缺点：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 无法平滑地扩容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/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缩容；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2.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 运维不友好，甚至没有控制面板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66B9FE2-C53B-384F-8596-D9F4D062A73E}"/>
              </a:ext>
            </a:extLst>
          </p:cNvPr>
          <p:cNvSpPr/>
          <p:nvPr/>
        </p:nvSpPr>
        <p:spPr>
          <a:xfrm>
            <a:off x="551384" y="5013176"/>
            <a:ext cx="30396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4"/>
              </a:rPr>
              <a:t>https://github.com/twitter/twemproxy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6142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高可用开源方案四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1" y="1703420"/>
            <a:ext cx="486508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解决了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的两大痛点，由豌豆荚于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2014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年</a:t>
            </a:r>
            <a:r>
              <a:rPr lang="en-US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11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月开源，基于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Go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开发、现已广泛用于豌豆荚的各种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业务场景。兼容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Twemproxy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由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对外提供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的服务。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ZooKeeper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用来存储数据路由表和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节点的元信息。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codis-proxy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会监听所有的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集群，当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集群处理能力达到上限时，可以动态增加</a:t>
            </a:r>
            <a:r>
              <a:rPr lang="en" altLang="zh-CN" sz="1400" dirty="0">
                <a:latin typeface="SimSun" panose="02010600030101010101" pitchFamily="2" charset="-122"/>
                <a:ea typeface="SimSun" panose="02010600030101010101" pitchFamily="2" charset="-122"/>
              </a:rPr>
              <a:t>Redis</a:t>
            </a:r>
            <a:r>
              <a:rPr lang="zh-CN" altLang="en-US" sz="1400" dirty="0">
                <a:latin typeface="SimSun" panose="02010600030101010101" pitchFamily="2" charset="-122"/>
                <a:ea typeface="SimSun" panose="02010600030101010101" pitchFamily="2" charset="-122"/>
              </a:rPr>
              <a:t>实例来实现扩容的需求。</a:t>
            </a:r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Codis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3707D3-C5F5-194A-A050-03989A9C5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231" y="1501948"/>
            <a:ext cx="6358954" cy="442073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7E54A51-608E-A642-90FC-0ED0AF711B76}"/>
              </a:ext>
            </a:extLst>
          </p:cNvPr>
          <p:cNvSpPr/>
          <p:nvPr/>
        </p:nvSpPr>
        <p:spPr>
          <a:xfrm>
            <a:off x="586150" y="5154580"/>
            <a:ext cx="29418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1400" dirty="0">
                <a:hlinkClick r:id="rId4"/>
              </a:rPr>
              <a:t>https://github.com/CodisLabs/codis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05130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80E13D-4457-4EF2-80C5-C01DF215EA5B}"/>
              </a:ext>
            </a:extLst>
          </p:cNvPr>
          <p:cNvSpPr txBox="1">
            <a:spLocks/>
          </p:cNvSpPr>
          <p:nvPr/>
        </p:nvSpPr>
        <p:spPr bwMode="auto">
          <a:xfrm>
            <a:off x="29085" y="44624"/>
            <a:ext cx="7008323" cy="49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Redis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高可用开源方案五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5B91A5-9E71-6641-8D9C-3EE2F29E85B5}"/>
              </a:ext>
            </a:extLst>
          </p:cNvPr>
          <p:cNvSpPr/>
          <p:nvPr/>
        </p:nvSpPr>
        <p:spPr>
          <a:xfrm>
            <a:off x="586150" y="2628781"/>
            <a:ext cx="6342187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高可用：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当</a:t>
            </a:r>
            <a:r>
              <a:rPr lang="en" altLang="zh-CN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master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节点故障时，自动主从切换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高性能：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主节点提供读写服务，从节点只读服务，提高系统吞吐量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sz="1400" b="1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可扩展性：</a:t>
            </a:r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集群的数据分片存储，主节点间数据各不同，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各自维护对应数据，可以为集群添加节点进行扩容，也可以下线部分节点</a:t>
            </a:r>
            <a:endParaRPr lang="en-US" altLang="zh-CN" sz="1400" dirty="0">
              <a:solidFill>
                <a:srgbClr val="333333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r>
              <a:rPr lang="zh-CN" altLang="en-US" sz="1400" dirty="0">
                <a:solidFill>
                  <a:srgbClr val="333333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进行水平缩容</a:t>
            </a:r>
          </a:p>
          <a:p>
            <a:endParaRPr lang="en-US" altLang="zh-CN" sz="1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7F950BB-DB14-9347-B718-C8414EC897A3}"/>
              </a:ext>
            </a:extLst>
          </p:cNvPr>
          <p:cNvSpPr txBox="1"/>
          <p:nvPr/>
        </p:nvSpPr>
        <p:spPr>
          <a:xfrm>
            <a:off x="586150" y="1066800"/>
            <a:ext cx="466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SimSun" panose="02010600030101010101" pitchFamily="2" charset="-122"/>
                <a:ea typeface="SimSun" panose="02010600030101010101" pitchFamily="2" charset="-122"/>
                <a:cs typeface="Times New Roman" panose="02020603050405020304" pitchFamily="18" charset="0"/>
              </a:rPr>
              <a:t>Redis Cluster</a:t>
            </a:r>
            <a:endParaRPr lang="zh-CN" altLang="en-US" dirty="0">
              <a:solidFill>
                <a:schemeClr val="accent2"/>
              </a:solidFill>
              <a:latin typeface="SimSun" panose="02010600030101010101" pitchFamily="2" charset="-122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19FE24A-CA5C-404C-B4CF-E14CE933F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439" y="1662389"/>
            <a:ext cx="5113411" cy="409072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488EEF29-647F-3B44-B54A-031F334FC996}"/>
              </a:ext>
            </a:extLst>
          </p:cNvPr>
          <p:cNvSpPr txBox="1"/>
          <p:nvPr/>
        </p:nvSpPr>
        <p:spPr>
          <a:xfrm>
            <a:off x="586150" y="1815680"/>
            <a:ext cx="34740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rgbClr val="7030A0"/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产品特性</a:t>
            </a:r>
            <a:r>
              <a:rPr kumimoji="1"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：</a:t>
            </a:r>
            <a:r>
              <a:rPr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数据拆分、去中心化</a:t>
            </a:r>
          </a:p>
          <a:p>
            <a:endParaRPr kumimoji="1" lang="zh-CN" altLang="en-US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0872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1944</Words>
  <Application>Microsoft Macintosh PowerPoint</Application>
  <PresentationFormat>宽屏</PresentationFormat>
  <Paragraphs>164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SimSun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T141254</dc:creator>
  <cp:lastModifiedBy>T141254</cp:lastModifiedBy>
  <cp:revision>317</cp:revision>
  <dcterms:created xsi:type="dcterms:W3CDTF">2020-05-25T12:49:29Z</dcterms:created>
  <dcterms:modified xsi:type="dcterms:W3CDTF">2020-05-26T11:44:42Z</dcterms:modified>
</cp:coreProperties>
</file>

<file path=docProps/thumbnail.jpeg>
</file>